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1"/>
  </p:notesMasterIdLst>
  <p:sldIdLst>
    <p:sldId id="256" r:id="rId2"/>
    <p:sldId id="276" r:id="rId3"/>
    <p:sldId id="260" r:id="rId4"/>
    <p:sldId id="265" r:id="rId5"/>
    <p:sldId id="258" r:id="rId6"/>
    <p:sldId id="269" r:id="rId7"/>
    <p:sldId id="275" r:id="rId8"/>
    <p:sldId id="277" r:id="rId9"/>
    <p:sldId id="279" r:id="rId10"/>
    <p:sldId id="278" r:id="rId11"/>
    <p:sldId id="280" r:id="rId12"/>
    <p:sldId id="282" r:id="rId13"/>
    <p:sldId id="281" r:id="rId14"/>
    <p:sldId id="284" r:id="rId15"/>
    <p:sldId id="290" r:id="rId16"/>
    <p:sldId id="285" r:id="rId17"/>
    <p:sldId id="286" r:id="rId18"/>
    <p:sldId id="289" r:id="rId19"/>
    <p:sldId id="292" r:id="rId20"/>
    <p:sldId id="293" r:id="rId21"/>
    <p:sldId id="294" r:id="rId22"/>
    <p:sldId id="298" r:id="rId23"/>
    <p:sldId id="299" r:id="rId24"/>
    <p:sldId id="295" r:id="rId25"/>
    <p:sldId id="297" r:id="rId26"/>
    <p:sldId id="296" r:id="rId27"/>
    <p:sldId id="287" r:id="rId28"/>
    <p:sldId id="288" r:id="rId29"/>
    <p:sldId id="300" r:id="rId3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D62BFB45-391B-4487-95C9-92AC211F5046}">
          <p14:sldIdLst>
            <p14:sldId id="256"/>
            <p14:sldId id="276"/>
            <p14:sldId id="260"/>
            <p14:sldId id="265"/>
            <p14:sldId id="258"/>
            <p14:sldId id="269"/>
            <p14:sldId id="275"/>
            <p14:sldId id="277"/>
            <p14:sldId id="279"/>
            <p14:sldId id="278"/>
            <p14:sldId id="280"/>
            <p14:sldId id="282"/>
            <p14:sldId id="281"/>
            <p14:sldId id="284"/>
            <p14:sldId id="290"/>
            <p14:sldId id="285"/>
            <p14:sldId id="286"/>
            <p14:sldId id="289"/>
            <p14:sldId id="292"/>
            <p14:sldId id="293"/>
            <p14:sldId id="294"/>
            <p14:sldId id="298"/>
            <p14:sldId id="299"/>
            <p14:sldId id="295"/>
            <p14:sldId id="297"/>
            <p14:sldId id="296"/>
            <p14:sldId id="287"/>
            <p14:sldId id="288"/>
            <p14:sldId id="300"/>
          </p14:sldIdLst>
        </p14:section>
        <p14:section name="无标题节" id="{D8BDD25F-3B81-4876-BB31-558C2D59C83D}">
          <p14:sldIdLst/>
        </p14:section>
        <p14:section name="无标题节" id="{4ACE17DD-743B-474A-A7F5-6B731720BC0B}">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9" autoAdjust="0"/>
    <p:restoredTop sz="94660"/>
  </p:normalViewPr>
  <p:slideViewPr>
    <p:cSldViewPr snapToGrid="0">
      <p:cViewPr varScale="1">
        <p:scale>
          <a:sx n="65" d="100"/>
          <a:sy n="65" d="100"/>
        </p:scale>
        <p:origin x="72" y="1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3" Type="http://schemas.openxmlformats.org/officeDocument/2006/relationships/oleObject" Target="file:///C:\Users\Admin\Desktop\a.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Admin\Desktop\a.xlsx"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CN"/>
              <a:t>six feature_test1</a:t>
            </a:r>
            <a:endParaRPr lang="zh-CN" altLang="en-US"/>
          </a:p>
        </c:rich>
      </c:tx>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lineChart>
        <c:grouping val="standard"/>
        <c:varyColors val="0"/>
        <c:ser>
          <c:idx val="0"/>
          <c:order val="0"/>
          <c:spPr>
            <a:ln w="28575" cap="rnd">
              <a:solidFill>
                <a:schemeClr val="accent1"/>
              </a:solidFill>
              <a:round/>
            </a:ln>
            <a:effectLst/>
          </c:spPr>
          <c:marker>
            <c:symbol val="none"/>
          </c:marker>
          <c:val>
            <c:numRef>
              <c:f>Sheet3!$A$1:$A$20</c:f>
              <c:numCache>
                <c:formatCode>General</c:formatCode>
                <c:ptCount val="20"/>
                <c:pt idx="0">
                  <c:v>0.97637850000000004</c:v>
                </c:pt>
                <c:pt idx="1">
                  <c:v>0.98524259999999997</c:v>
                </c:pt>
                <c:pt idx="2">
                  <c:v>0.99473780000000001</c:v>
                </c:pt>
                <c:pt idx="3">
                  <c:v>0.99217619999999995</c:v>
                </c:pt>
                <c:pt idx="4">
                  <c:v>1.245198</c:v>
                </c:pt>
                <c:pt idx="5">
                  <c:v>1.055574</c:v>
                </c:pt>
                <c:pt idx="6">
                  <c:v>0.99935070000000004</c:v>
                </c:pt>
                <c:pt idx="7">
                  <c:v>0.99885520000000005</c:v>
                </c:pt>
                <c:pt idx="8">
                  <c:v>1.1024620000000001</c:v>
                </c:pt>
                <c:pt idx="9">
                  <c:v>1.061515</c:v>
                </c:pt>
                <c:pt idx="10">
                  <c:v>1.0302119999999999</c:v>
                </c:pt>
                <c:pt idx="11">
                  <c:v>1.0063610000000001</c:v>
                </c:pt>
                <c:pt idx="12">
                  <c:v>0.8966826</c:v>
                </c:pt>
                <c:pt idx="13">
                  <c:v>0.95370189999999999</c:v>
                </c:pt>
                <c:pt idx="14">
                  <c:v>0.92232999999999998</c:v>
                </c:pt>
                <c:pt idx="15">
                  <c:v>0.93567219999999995</c:v>
                </c:pt>
                <c:pt idx="16">
                  <c:v>1.0062869999999999</c:v>
                </c:pt>
                <c:pt idx="17">
                  <c:v>0.99481050000000004</c:v>
                </c:pt>
                <c:pt idx="18">
                  <c:v>1.0263960000000001</c:v>
                </c:pt>
                <c:pt idx="19">
                  <c:v>1.0434380000000001</c:v>
                </c:pt>
              </c:numCache>
            </c:numRef>
          </c:val>
          <c:smooth val="0"/>
          <c:extLst>
            <c:ext xmlns:c16="http://schemas.microsoft.com/office/drawing/2014/chart" uri="{C3380CC4-5D6E-409C-BE32-E72D297353CC}">
              <c16:uniqueId val="{00000000-3FA8-4D7C-A55A-FAEEE4332A14}"/>
            </c:ext>
          </c:extLst>
        </c:ser>
        <c:ser>
          <c:idx val="1"/>
          <c:order val="1"/>
          <c:spPr>
            <a:ln w="28575" cap="rnd">
              <a:solidFill>
                <a:schemeClr val="accent2"/>
              </a:solidFill>
              <a:round/>
            </a:ln>
            <a:effectLst/>
          </c:spPr>
          <c:marker>
            <c:symbol val="none"/>
          </c:marker>
          <c:val>
            <c:numRef>
              <c:f>Sheet3!$E$1:$E$20</c:f>
              <c:numCache>
                <c:formatCode>General</c:formatCode>
                <c:ptCount val="20"/>
                <c:pt idx="0">
                  <c:v>0.93399920000000003</c:v>
                </c:pt>
                <c:pt idx="1">
                  <c:v>0.94003829999999999</c:v>
                </c:pt>
                <c:pt idx="2">
                  <c:v>0.97859620000000003</c:v>
                </c:pt>
                <c:pt idx="3">
                  <c:v>0.97795609999999999</c:v>
                </c:pt>
                <c:pt idx="4">
                  <c:v>1.650061</c:v>
                </c:pt>
                <c:pt idx="5">
                  <c:v>1.4618690000000001</c:v>
                </c:pt>
                <c:pt idx="6">
                  <c:v>1.151572</c:v>
                </c:pt>
                <c:pt idx="7">
                  <c:v>0.93825510000000001</c:v>
                </c:pt>
                <c:pt idx="8">
                  <c:v>0.96096809999999999</c:v>
                </c:pt>
                <c:pt idx="9">
                  <c:v>0.99343919999999997</c:v>
                </c:pt>
                <c:pt idx="10">
                  <c:v>0.95120249999999995</c:v>
                </c:pt>
                <c:pt idx="11">
                  <c:v>0.92330000000000001</c:v>
                </c:pt>
                <c:pt idx="12">
                  <c:v>1.734065</c:v>
                </c:pt>
                <c:pt idx="13">
                  <c:v>0.98725289999999999</c:v>
                </c:pt>
                <c:pt idx="14">
                  <c:v>1.2360500000000001</c:v>
                </c:pt>
                <c:pt idx="15">
                  <c:v>1.3458669999999999</c:v>
                </c:pt>
                <c:pt idx="16">
                  <c:v>1.103882</c:v>
                </c:pt>
                <c:pt idx="17">
                  <c:v>1.0951040000000001</c:v>
                </c:pt>
                <c:pt idx="18">
                  <c:v>1.0970169999999999</c:v>
                </c:pt>
                <c:pt idx="19">
                  <c:v>1.0525119999999999</c:v>
                </c:pt>
              </c:numCache>
            </c:numRef>
          </c:val>
          <c:smooth val="0"/>
          <c:extLst>
            <c:ext xmlns:c16="http://schemas.microsoft.com/office/drawing/2014/chart" uri="{C3380CC4-5D6E-409C-BE32-E72D297353CC}">
              <c16:uniqueId val="{00000001-3FA8-4D7C-A55A-FAEEE4332A14}"/>
            </c:ext>
          </c:extLst>
        </c:ser>
        <c:dLbls>
          <c:showLegendKey val="0"/>
          <c:showVal val="0"/>
          <c:showCatName val="0"/>
          <c:showSerName val="0"/>
          <c:showPercent val="0"/>
          <c:showBubbleSize val="0"/>
        </c:dLbls>
        <c:smooth val="0"/>
        <c:axId val="644098223"/>
        <c:axId val="644096975"/>
      </c:lineChart>
      <c:catAx>
        <c:axId val="644098223"/>
        <c:scaling>
          <c:orientation val="minMax"/>
        </c:scaling>
        <c:delete val="0"/>
        <c:axPos val="b"/>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644096975"/>
        <c:crosses val="autoZero"/>
        <c:auto val="1"/>
        <c:lblAlgn val="ctr"/>
        <c:lblOffset val="100"/>
        <c:noMultiLvlLbl val="0"/>
      </c:catAx>
      <c:valAx>
        <c:axId val="644096975"/>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644098223"/>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CN"/>
              <a:t>six</a:t>
            </a:r>
            <a:r>
              <a:rPr lang="en-US" altLang="zh-CN" baseline="0"/>
              <a:t> feature_test2</a:t>
            </a:r>
            <a:endParaRPr lang="zh-CN" altLang="en-US"/>
          </a:p>
        </c:rich>
      </c:tx>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lineChart>
        <c:grouping val="standard"/>
        <c:varyColors val="0"/>
        <c:ser>
          <c:idx val="0"/>
          <c:order val="0"/>
          <c:spPr>
            <a:ln w="28575" cap="rnd">
              <a:solidFill>
                <a:schemeClr val="accent1"/>
              </a:solidFill>
              <a:round/>
            </a:ln>
            <a:effectLst/>
          </c:spPr>
          <c:marker>
            <c:symbol val="none"/>
          </c:marker>
          <c:val>
            <c:numRef>
              <c:f>Sheet3!$A$1:$A$20</c:f>
              <c:numCache>
                <c:formatCode>General</c:formatCode>
                <c:ptCount val="20"/>
                <c:pt idx="0">
                  <c:v>0.97637850000000004</c:v>
                </c:pt>
                <c:pt idx="1">
                  <c:v>0.98524259999999997</c:v>
                </c:pt>
                <c:pt idx="2">
                  <c:v>0.99473780000000001</c:v>
                </c:pt>
                <c:pt idx="3">
                  <c:v>0.99217619999999995</c:v>
                </c:pt>
                <c:pt idx="4">
                  <c:v>1.245198</c:v>
                </c:pt>
                <c:pt idx="5">
                  <c:v>1.055574</c:v>
                </c:pt>
                <c:pt idx="6">
                  <c:v>0.99935070000000004</c:v>
                </c:pt>
                <c:pt idx="7">
                  <c:v>0.99885520000000005</c:v>
                </c:pt>
                <c:pt idx="8">
                  <c:v>1.1024620000000001</c:v>
                </c:pt>
                <c:pt idx="9">
                  <c:v>1.061515</c:v>
                </c:pt>
                <c:pt idx="10">
                  <c:v>1.0302119999999999</c:v>
                </c:pt>
                <c:pt idx="11">
                  <c:v>1.0063610000000001</c:v>
                </c:pt>
                <c:pt idx="12">
                  <c:v>0.8966826</c:v>
                </c:pt>
                <c:pt idx="13">
                  <c:v>0.95370189999999999</c:v>
                </c:pt>
                <c:pt idx="14">
                  <c:v>0.92232999999999998</c:v>
                </c:pt>
                <c:pt idx="15">
                  <c:v>0.93567219999999995</c:v>
                </c:pt>
                <c:pt idx="16">
                  <c:v>1.0062869999999999</c:v>
                </c:pt>
                <c:pt idx="17">
                  <c:v>0.99481050000000004</c:v>
                </c:pt>
                <c:pt idx="18">
                  <c:v>1.0263960000000001</c:v>
                </c:pt>
                <c:pt idx="19">
                  <c:v>1.0434380000000001</c:v>
                </c:pt>
              </c:numCache>
            </c:numRef>
          </c:val>
          <c:smooth val="0"/>
          <c:extLst>
            <c:ext xmlns:c16="http://schemas.microsoft.com/office/drawing/2014/chart" uri="{C3380CC4-5D6E-409C-BE32-E72D297353CC}">
              <c16:uniqueId val="{00000000-1BF5-4D82-9694-30C2F0D6CE22}"/>
            </c:ext>
          </c:extLst>
        </c:ser>
        <c:ser>
          <c:idx val="1"/>
          <c:order val="1"/>
          <c:spPr>
            <a:ln w="28575" cap="rnd">
              <a:solidFill>
                <a:schemeClr val="accent2"/>
              </a:solidFill>
              <a:round/>
            </a:ln>
            <a:effectLst/>
          </c:spPr>
          <c:marker>
            <c:symbol val="none"/>
          </c:marker>
          <c:val>
            <c:numRef>
              <c:f>Sheet3!$F$1:$F$20</c:f>
              <c:numCache>
                <c:formatCode>General</c:formatCode>
                <c:ptCount val="20"/>
                <c:pt idx="0">
                  <c:v>0.93602989999999997</c:v>
                </c:pt>
                <c:pt idx="1">
                  <c:v>0.95281629999999995</c:v>
                </c:pt>
                <c:pt idx="2">
                  <c:v>0.98638369999999997</c:v>
                </c:pt>
                <c:pt idx="3">
                  <c:v>0.98505620000000005</c:v>
                </c:pt>
                <c:pt idx="4">
                  <c:v>1.6242719999999999</c:v>
                </c:pt>
                <c:pt idx="5">
                  <c:v>1.275037</c:v>
                </c:pt>
                <c:pt idx="6">
                  <c:v>1.06549</c:v>
                </c:pt>
                <c:pt idx="7">
                  <c:v>0.97897599999999996</c:v>
                </c:pt>
                <c:pt idx="8">
                  <c:v>0.96231140000000004</c:v>
                </c:pt>
                <c:pt idx="9">
                  <c:v>0.9832166</c:v>
                </c:pt>
                <c:pt idx="10">
                  <c:v>0.95484190000000002</c:v>
                </c:pt>
                <c:pt idx="11">
                  <c:v>0.95603970000000005</c:v>
                </c:pt>
                <c:pt idx="12">
                  <c:v>1.6407529999999999</c:v>
                </c:pt>
                <c:pt idx="13">
                  <c:v>1.1218440000000001</c:v>
                </c:pt>
                <c:pt idx="14">
                  <c:v>0.97530779999999995</c:v>
                </c:pt>
                <c:pt idx="15">
                  <c:v>1.2881940000000001</c:v>
                </c:pt>
                <c:pt idx="16">
                  <c:v>1.020418</c:v>
                </c:pt>
                <c:pt idx="17">
                  <c:v>1.009884</c:v>
                </c:pt>
                <c:pt idx="18">
                  <c:v>1.1006819999999999</c:v>
                </c:pt>
                <c:pt idx="19">
                  <c:v>1.0441739999999999</c:v>
                </c:pt>
              </c:numCache>
            </c:numRef>
          </c:val>
          <c:smooth val="0"/>
          <c:extLst>
            <c:ext xmlns:c16="http://schemas.microsoft.com/office/drawing/2014/chart" uri="{C3380CC4-5D6E-409C-BE32-E72D297353CC}">
              <c16:uniqueId val="{00000001-1BF5-4D82-9694-30C2F0D6CE22}"/>
            </c:ext>
          </c:extLst>
        </c:ser>
        <c:dLbls>
          <c:showLegendKey val="0"/>
          <c:showVal val="0"/>
          <c:showCatName val="0"/>
          <c:showSerName val="0"/>
          <c:showPercent val="0"/>
          <c:showBubbleSize val="0"/>
        </c:dLbls>
        <c:smooth val="0"/>
        <c:axId val="318856559"/>
        <c:axId val="318854479"/>
      </c:lineChart>
      <c:catAx>
        <c:axId val="318856559"/>
        <c:scaling>
          <c:orientation val="minMax"/>
        </c:scaling>
        <c:delete val="0"/>
        <c:axPos val="b"/>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318854479"/>
        <c:crosses val="autoZero"/>
        <c:auto val="1"/>
        <c:lblAlgn val="ctr"/>
        <c:lblOffset val="100"/>
        <c:noMultiLvlLbl val="0"/>
      </c:catAx>
      <c:valAx>
        <c:axId val="318854479"/>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318856559"/>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295BBFB-B74B-4613-8429-95DC0FFCAC21}" type="datetimeFigureOut">
              <a:rPr lang="zh-CN" altLang="en-US" smtClean="0"/>
              <a:t>2018/11/17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DD178E-8169-4AD7-AB9B-5819B4D69734}" type="slidenum">
              <a:rPr lang="zh-CN" altLang="en-US" smtClean="0"/>
              <a:t>‹#›</a:t>
            </a:fld>
            <a:endParaRPr lang="zh-CN" altLang="en-US"/>
          </a:p>
        </p:txBody>
      </p:sp>
    </p:spTree>
    <p:extLst>
      <p:ext uri="{BB962C8B-B14F-4D97-AF65-F5344CB8AC3E}">
        <p14:creationId xmlns:p14="http://schemas.microsoft.com/office/powerpoint/2010/main" val="3856988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单击以编辑母版副标题样式</a:t>
            </a:r>
            <a:endParaRPr lang="zh-CN" altLang="en-US"/>
          </a:p>
        </p:txBody>
      </p:sp>
      <p:sp>
        <p:nvSpPr>
          <p:cNvPr id="4" name="日期占位符 3"/>
          <p:cNvSpPr>
            <a:spLocks noGrp="1"/>
          </p:cNvSpPr>
          <p:nvPr>
            <p:ph type="dt" sz="half" idx="10"/>
          </p:nvPr>
        </p:nvSpPr>
        <p:spPr/>
        <p:txBody>
          <a:bodyPr/>
          <a:lstStyle/>
          <a:p>
            <a:fld id="{5AD5351F-2E8D-4DEE-B6EC-8929D2BDC10D}" type="datetimeFigureOut">
              <a:rPr lang="zh-CN" altLang="en-US" smtClean="0"/>
              <a:t>2018/11/17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960DB8F-C229-41F0-AF79-AE8B24043458}" type="slidenum">
              <a:rPr lang="zh-CN" altLang="en-US" smtClean="0"/>
              <a:t>‹#›</a:t>
            </a:fld>
            <a:endParaRPr lang="zh-CN" altLang="en-US"/>
          </a:p>
        </p:txBody>
      </p:sp>
    </p:spTree>
    <p:extLst>
      <p:ext uri="{BB962C8B-B14F-4D97-AF65-F5344CB8AC3E}">
        <p14:creationId xmlns:p14="http://schemas.microsoft.com/office/powerpoint/2010/main" val="19584601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AD5351F-2E8D-4DEE-B6EC-8929D2BDC10D}" type="datetimeFigureOut">
              <a:rPr lang="zh-CN" altLang="en-US" smtClean="0"/>
              <a:t>2018/11/17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960DB8F-C229-41F0-AF79-AE8B24043458}" type="slidenum">
              <a:rPr lang="zh-CN" altLang="en-US" smtClean="0"/>
              <a:t>‹#›</a:t>
            </a:fld>
            <a:endParaRPr lang="zh-CN" altLang="en-US"/>
          </a:p>
        </p:txBody>
      </p:sp>
    </p:spTree>
    <p:extLst>
      <p:ext uri="{BB962C8B-B14F-4D97-AF65-F5344CB8AC3E}">
        <p14:creationId xmlns:p14="http://schemas.microsoft.com/office/powerpoint/2010/main" val="21810295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AD5351F-2E8D-4DEE-B6EC-8929D2BDC10D}" type="datetimeFigureOut">
              <a:rPr lang="zh-CN" altLang="en-US" smtClean="0"/>
              <a:t>2018/11/17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960DB8F-C229-41F0-AF79-AE8B24043458}" type="slidenum">
              <a:rPr lang="zh-CN" altLang="en-US" smtClean="0"/>
              <a:t>‹#›</a:t>
            </a:fld>
            <a:endParaRPr lang="zh-CN" altLang="en-US"/>
          </a:p>
        </p:txBody>
      </p:sp>
    </p:spTree>
    <p:extLst>
      <p:ext uri="{BB962C8B-B14F-4D97-AF65-F5344CB8AC3E}">
        <p14:creationId xmlns:p14="http://schemas.microsoft.com/office/powerpoint/2010/main" val="31010690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AD5351F-2E8D-4DEE-B6EC-8929D2BDC10D}" type="datetimeFigureOut">
              <a:rPr lang="zh-CN" altLang="en-US" smtClean="0"/>
              <a:t>2018/11/17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960DB8F-C229-41F0-AF79-AE8B24043458}" type="slidenum">
              <a:rPr lang="zh-CN" altLang="en-US" smtClean="0"/>
              <a:t>‹#›</a:t>
            </a:fld>
            <a:endParaRPr lang="zh-CN" altLang="en-US"/>
          </a:p>
        </p:txBody>
      </p:sp>
    </p:spTree>
    <p:extLst>
      <p:ext uri="{BB962C8B-B14F-4D97-AF65-F5344CB8AC3E}">
        <p14:creationId xmlns:p14="http://schemas.microsoft.com/office/powerpoint/2010/main" val="41543430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编辑母版文本样式</a:t>
            </a:r>
          </a:p>
        </p:txBody>
      </p:sp>
      <p:sp>
        <p:nvSpPr>
          <p:cNvPr id="4" name="日期占位符 3"/>
          <p:cNvSpPr>
            <a:spLocks noGrp="1"/>
          </p:cNvSpPr>
          <p:nvPr>
            <p:ph type="dt" sz="half" idx="10"/>
          </p:nvPr>
        </p:nvSpPr>
        <p:spPr/>
        <p:txBody>
          <a:bodyPr/>
          <a:lstStyle/>
          <a:p>
            <a:fld id="{5AD5351F-2E8D-4DEE-B6EC-8929D2BDC10D}" type="datetimeFigureOut">
              <a:rPr lang="zh-CN" altLang="en-US" smtClean="0"/>
              <a:t>2018/11/17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960DB8F-C229-41F0-AF79-AE8B24043458}" type="slidenum">
              <a:rPr lang="zh-CN" altLang="en-US" smtClean="0"/>
              <a:t>‹#›</a:t>
            </a:fld>
            <a:endParaRPr lang="zh-CN" altLang="en-US"/>
          </a:p>
        </p:txBody>
      </p:sp>
    </p:spTree>
    <p:extLst>
      <p:ext uri="{BB962C8B-B14F-4D97-AF65-F5344CB8AC3E}">
        <p14:creationId xmlns:p14="http://schemas.microsoft.com/office/powerpoint/2010/main" val="16828326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5AD5351F-2E8D-4DEE-B6EC-8929D2BDC10D}" type="datetimeFigureOut">
              <a:rPr lang="zh-CN" altLang="en-US" smtClean="0"/>
              <a:t>2018/11/17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960DB8F-C229-41F0-AF79-AE8B24043458}" type="slidenum">
              <a:rPr lang="zh-CN" altLang="en-US" smtClean="0"/>
              <a:t>‹#›</a:t>
            </a:fld>
            <a:endParaRPr lang="zh-CN" altLang="en-US"/>
          </a:p>
        </p:txBody>
      </p:sp>
    </p:spTree>
    <p:extLst>
      <p:ext uri="{BB962C8B-B14F-4D97-AF65-F5344CB8AC3E}">
        <p14:creationId xmlns:p14="http://schemas.microsoft.com/office/powerpoint/2010/main" val="37529629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5AD5351F-2E8D-4DEE-B6EC-8929D2BDC10D}" type="datetimeFigureOut">
              <a:rPr lang="zh-CN" altLang="en-US" smtClean="0"/>
              <a:t>2018/11/17</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8960DB8F-C229-41F0-AF79-AE8B24043458}" type="slidenum">
              <a:rPr lang="zh-CN" altLang="en-US" smtClean="0"/>
              <a:t>‹#›</a:t>
            </a:fld>
            <a:endParaRPr lang="zh-CN" altLang="en-US"/>
          </a:p>
        </p:txBody>
      </p:sp>
    </p:spTree>
    <p:extLst>
      <p:ext uri="{BB962C8B-B14F-4D97-AF65-F5344CB8AC3E}">
        <p14:creationId xmlns:p14="http://schemas.microsoft.com/office/powerpoint/2010/main" val="37403116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5AD5351F-2E8D-4DEE-B6EC-8929D2BDC10D}" type="datetimeFigureOut">
              <a:rPr lang="zh-CN" altLang="en-US" smtClean="0"/>
              <a:t>2018/11/17</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8960DB8F-C229-41F0-AF79-AE8B24043458}" type="slidenum">
              <a:rPr lang="zh-CN" altLang="en-US" smtClean="0"/>
              <a:t>‹#›</a:t>
            </a:fld>
            <a:endParaRPr lang="zh-CN" altLang="en-US"/>
          </a:p>
        </p:txBody>
      </p:sp>
    </p:spTree>
    <p:extLst>
      <p:ext uri="{BB962C8B-B14F-4D97-AF65-F5344CB8AC3E}">
        <p14:creationId xmlns:p14="http://schemas.microsoft.com/office/powerpoint/2010/main" val="33315491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AD5351F-2E8D-4DEE-B6EC-8929D2BDC10D}" type="datetimeFigureOut">
              <a:rPr lang="zh-CN" altLang="en-US" smtClean="0"/>
              <a:t>2018/11/17</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8960DB8F-C229-41F0-AF79-AE8B24043458}" type="slidenum">
              <a:rPr lang="zh-CN" altLang="en-US" smtClean="0"/>
              <a:t>‹#›</a:t>
            </a:fld>
            <a:endParaRPr lang="zh-CN" altLang="en-US"/>
          </a:p>
        </p:txBody>
      </p:sp>
    </p:spTree>
    <p:extLst>
      <p:ext uri="{BB962C8B-B14F-4D97-AF65-F5344CB8AC3E}">
        <p14:creationId xmlns:p14="http://schemas.microsoft.com/office/powerpoint/2010/main" val="28758373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日期占位符 4"/>
          <p:cNvSpPr>
            <a:spLocks noGrp="1"/>
          </p:cNvSpPr>
          <p:nvPr>
            <p:ph type="dt" sz="half" idx="10"/>
          </p:nvPr>
        </p:nvSpPr>
        <p:spPr/>
        <p:txBody>
          <a:bodyPr/>
          <a:lstStyle/>
          <a:p>
            <a:fld id="{5AD5351F-2E8D-4DEE-B6EC-8929D2BDC10D}" type="datetimeFigureOut">
              <a:rPr lang="zh-CN" altLang="en-US" smtClean="0"/>
              <a:t>2018/11/17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960DB8F-C229-41F0-AF79-AE8B24043458}" type="slidenum">
              <a:rPr lang="zh-CN" altLang="en-US" smtClean="0"/>
              <a:t>‹#›</a:t>
            </a:fld>
            <a:endParaRPr lang="zh-CN" altLang="en-US"/>
          </a:p>
        </p:txBody>
      </p:sp>
    </p:spTree>
    <p:extLst>
      <p:ext uri="{BB962C8B-B14F-4D97-AF65-F5344CB8AC3E}">
        <p14:creationId xmlns:p14="http://schemas.microsoft.com/office/powerpoint/2010/main" val="6646020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日期占位符 4"/>
          <p:cNvSpPr>
            <a:spLocks noGrp="1"/>
          </p:cNvSpPr>
          <p:nvPr>
            <p:ph type="dt" sz="half" idx="10"/>
          </p:nvPr>
        </p:nvSpPr>
        <p:spPr/>
        <p:txBody>
          <a:bodyPr/>
          <a:lstStyle/>
          <a:p>
            <a:fld id="{5AD5351F-2E8D-4DEE-B6EC-8929D2BDC10D}" type="datetimeFigureOut">
              <a:rPr lang="zh-CN" altLang="en-US" smtClean="0"/>
              <a:t>2018/11/17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960DB8F-C229-41F0-AF79-AE8B24043458}" type="slidenum">
              <a:rPr lang="zh-CN" altLang="en-US" smtClean="0"/>
              <a:t>‹#›</a:t>
            </a:fld>
            <a:endParaRPr lang="zh-CN" altLang="en-US"/>
          </a:p>
        </p:txBody>
      </p:sp>
    </p:spTree>
    <p:extLst>
      <p:ext uri="{BB962C8B-B14F-4D97-AF65-F5344CB8AC3E}">
        <p14:creationId xmlns:p14="http://schemas.microsoft.com/office/powerpoint/2010/main" val="1912873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AD5351F-2E8D-4DEE-B6EC-8929D2BDC10D}" type="datetimeFigureOut">
              <a:rPr lang="zh-CN" altLang="en-US" smtClean="0"/>
              <a:t>2018/11/17</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960DB8F-C229-41F0-AF79-AE8B24043458}" type="slidenum">
              <a:rPr lang="zh-CN" altLang="en-US" smtClean="0"/>
              <a:t>‹#›</a:t>
            </a:fld>
            <a:endParaRPr lang="zh-CN" altLang="en-US"/>
          </a:p>
        </p:txBody>
      </p:sp>
    </p:spTree>
    <p:extLst>
      <p:ext uri="{BB962C8B-B14F-4D97-AF65-F5344CB8AC3E}">
        <p14:creationId xmlns:p14="http://schemas.microsoft.com/office/powerpoint/2010/main" val="1557959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2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 Id="rId5" Type="http://schemas.openxmlformats.org/officeDocument/2006/relationships/image" Target="../media/image43.png"/><Relationship Id="rId4" Type="http://schemas.openxmlformats.org/officeDocument/2006/relationships/image" Target="../media/image42.png"/></Relationships>
</file>

<file path=ppt/slides/_rels/slide2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image" Target="../media/image45.png"/><Relationship Id="rId1" Type="http://schemas.openxmlformats.org/officeDocument/2006/relationships/slideLayout" Target="../slideLayouts/slideLayout7.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2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 Id="rId5" Type="http://schemas.openxmlformats.org/officeDocument/2006/relationships/image" Target="../media/image54.png"/><Relationship Id="rId4" Type="http://schemas.openxmlformats.org/officeDocument/2006/relationships/image" Target="../media/image5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55.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22.png"/><Relationship Id="rId1" Type="http://schemas.openxmlformats.org/officeDocument/2006/relationships/slideLayout" Target="../slideLayouts/slideLayout7.xml"/><Relationship Id="rId4" Type="http://schemas.openxmlformats.org/officeDocument/2006/relationships/chart" Target="../charts/chart2.xml"/></Relationships>
</file>

<file path=ppt/slides/_rels/slide2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 Id="rId4" Type="http://schemas.openxmlformats.org/officeDocument/2006/relationships/image" Target="../media/image59.png"/></Relationships>
</file>

<file path=ppt/slides/_rels/slide2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6099878" y="3886768"/>
            <a:ext cx="1439333" cy="3386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第一段时间</a:t>
            </a:r>
            <a:endParaRPr lang="zh-CN" altLang="en-US" dirty="0"/>
          </a:p>
        </p:txBody>
      </p:sp>
      <p:cxnSp>
        <p:nvCxnSpPr>
          <p:cNvPr id="7" name="直接箭头连接符 6"/>
          <p:cNvCxnSpPr>
            <a:stCxn id="4" idx="3"/>
          </p:cNvCxnSpPr>
          <p:nvPr/>
        </p:nvCxnSpPr>
        <p:spPr>
          <a:xfrm flipV="1">
            <a:off x="7539211" y="4056101"/>
            <a:ext cx="397933"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7987945" y="3886768"/>
            <a:ext cx="1439333" cy="3386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第二段时间</a:t>
            </a:r>
            <a:endParaRPr lang="zh-CN" altLang="en-US" dirty="0"/>
          </a:p>
        </p:txBody>
      </p:sp>
      <p:cxnSp>
        <p:nvCxnSpPr>
          <p:cNvPr id="10" name="直接箭头连接符 9"/>
          <p:cNvCxnSpPr/>
          <p:nvPr/>
        </p:nvCxnSpPr>
        <p:spPr>
          <a:xfrm flipV="1">
            <a:off x="9478079" y="4056100"/>
            <a:ext cx="397933"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矩形 10"/>
          <p:cNvSpPr/>
          <p:nvPr/>
        </p:nvSpPr>
        <p:spPr>
          <a:xfrm>
            <a:off x="9926813" y="3886768"/>
            <a:ext cx="1439333" cy="3386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第三段时间</a:t>
            </a:r>
            <a:endParaRPr lang="zh-CN" altLang="en-US" dirty="0"/>
          </a:p>
        </p:txBody>
      </p:sp>
      <p:sp>
        <p:nvSpPr>
          <p:cNvPr id="12" name="文本框 11"/>
          <p:cNvSpPr txBox="1"/>
          <p:nvPr/>
        </p:nvSpPr>
        <p:spPr>
          <a:xfrm>
            <a:off x="3334450" y="584943"/>
            <a:ext cx="6045200" cy="461665"/>
          </a:xfrm>
          <a:prstGeom prst="rect">
            <a:avLst/>
          </a:prstGeom>
          <a:noFill/>
        </p:spPr>
        <p:txBody>
          <a:bodyPr wrap="square" rtlCol="0">
            <a:spAutoFit/>
          </a:bodyPr>
          <a:lstStyle/>
          <a:p>
            <a:pPr algn="ctr"/>
            <a:r>
              <a:rPr lang="zh-CN" altLang="en-US" sz="2400" b="1" dirty="0" smtClean="0"/>
              <a:t>基于强化学习的实时参数优化方案</a:t>
            </a:r>
            <a:endParaRPr lang="zh-CN" altLang="en-US" sz="2400" b="1" dirty="0"/>
          </a:p>
        </p:txBody>
      </p:sp>
      <p:cxnSp>
        <p:nvCxnSpPr>
          <p:cNvPr id="16" name="曲线连接符 15"/>
          <p:cNvCxnSpPr>
            <a:stCxn id="4" idx="0"/>
            <a:endCxn id="19" idx="1"/>
          </p:cNvCxnSpPr>
          <p:nvPr/>
        </p:nvCxnSpPr>
        <p:spPr>
          <a:xfrm rot="5400000" flipH="1" flipV="1">
            <a:off x="7213377" y="2883602"/>
            <a:ext cx="609335" cy="1396999"/>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矩形 18"/>
          <p:cNvSpPr/>
          <p:nvPr/>
        </p:nvSpPr>
        <p:spPr>
          <a:xfrm>
            <a:off x="8216544" y="3162868"/>
            <a:ext cx="1016000" cy="2291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900" dirty="0" smtClean="0"/>
              <a:t>更新调整比例</a:t>
            </a:r>
            <a:endParaRPr lang="zh-CN" altLang="en-US" sz="900" dirty="0"/>
          </a:p>
        </p:txBody>
      </p:sp>
      <p:sp>
        <p:nvSpPr>
          <p:cNvPr id="20" name="矩形 19"/>
          <p:cNvSpPr/>
          <p:nvPr/>
        </p:nvSpPr>
        <p:spPr>
          <a:xfrm>
            <a:off x="6099345" y="3212119"/>
            <a:ext cx="1278999" cy="1618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900" dirty="0" smtClean="0"/>
              <a:t>初始化调整比例</a:t>
            </a:r>
            <a:endParaRPr lang="zh-CN" altLang="en-US" sz="900" dirty="0"/>
          </a:p>
        </p:txBody>
      </p:sp>
      <p:sp>
        <p:nvSpPr>
          <p:cNvPr id="26" name="矩形 25"/>
          <p:cNvSpPr/>
          <p:nvPr/>
        </p:nvSpPr>
        <p:spPr>
          <a:xfrm>
            <a:off x="10070744" y="3210202"/>
            <a:ext cx="1016000" cy="2291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900" dirty="0" smtClean="0"/>
              <a:t>更新调整比例</a:t>
            </a:r>
            <a:endParaRPr lang="zh-CN" altLang="en-US" sz="900" dirty="0"/>
          </a:p>
        </p:txBody>
      </p:sp>
      <p:cxnSp>
        <p:nvCxnSpPr>
          <p:cNvPr id="27" name="曲线连接符 26"/>
          <p:cNvCxnSpPr/>
          <p:nvPr/>
        </p:nvCxnSpPr>
        <p:spPr>
          <a:xfrm rot="5400000" flipH="1" flipV="1">
            <a:off x="9074983" y="2930935"/>
            <a:ext cx="609335" cy="1396999"/>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直接连接符 29"/>
          <p:cNvCxnSpPr>
            <a:stCxn id="20" idx="2"/>
          </p:cNvCxnSpPr>
          <p:nvPr/>
        </p:nvCxnSpPr>
        <p:spPr>
          <a:xfrm flipH="1">
            <a:off x="6734878" y="3374018"/>
            <a:ext cx="3967" cy="512750"/>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flipH="1">
            <a:off x="8681151" y="3349393"/>
            <a:ext cx="3967" cy="512750"/>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flipH="1">
            <a:off x="10609303" y="3444378"/>
            <a:ext cx="3967" cy="512750"/>
          </a:xfrm>
          <a:prstGeom prst="line">
            <a:avLst/>
          </a:prstGeom>
        </p:spPr>
        <p:style>
          <a:lnRef idx="1">
            <a:schemeClr val="accent1"/>
          </a:lnRef>
          <a:fillRef idx="0">
            <a:schemeClr val="accent1"/>
          </a:fillRef>
          <a:effectRef idx="0">
            <a:schemeClr val="accent1"/>
          </a:effectRef>
          <a:fontRef idx="minor">
            <a:schemeClr val="tx1"/>
          </a:fontRef>
        </p:style>
      </p:cxnSp>
      <p:sp>
        <p:nvSpPr>
          <p:cNvPr id="2" name="矩形 1"/>
          <p:cNvSpPr/>
          <p:nvPr/>
        </p:nvSpPr>
        <p:spPr>
          <a:xfrm>
            <a:off x="655692" y="1470986"/>
            <a:ext cx="10723013" cy="490654"/>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FF0000"/>
                </a:solidFill>
              </a:rPr>
              <a:t>思考：用历史实验寻找出来的最优参数对未来时间段的预测是否一定合适？</a:t>
            </a:r>
            <a:endParaRPr lang="zh-CN" altLang="en-US" dirty="0">
              <a:solidFill>
                <a:srgbClr val="FF0000"/>
              </a:solidFill>
            </a:endParaRPr>
          </a:p>
        </p:txBody>
      </p:sp>
      <p:sp>
        <p:nvSpPr>
          <p:cNvPr id="21" name="文本框 20"/>
          <p:cNvSpPr txBox="1"/>
          <p:nvPr/>
        </p:nvSpPr>
        <p:spPr>
          <a:xfrm>
            <a:off x="746482" y="2762247"/>
            <a:ext cx="3068816" cy="1754326"/>
          </a:xfrm>
          <a:prstGeom prst="rect">
            <a:avLst/>
          </a:prstGeom>
          <a:noFill/>
        </p:spPr>
        <p:txBody>
          <a:bodyPr wrap="square" rtlCol="0">
            <a:spAutoFit/>
          </a:bodyPr>
          <a:lstStyle/>
          <a:p>
            <a:r>
              <a:rPr lang="zh-CN" altLang="en-US" dirty="0" smtClean="0"/>
              <a:t>上一时间段的</a:t>
            </a:r>
            <a:r>
              <a:rPr lang="en-US" altLang="zh-CN" dirty="0" smtClean="0"/>
              <a:t>U200,V850,PRECT,Q850</a:t>
            </a:r>
            <a:r>
              <a:rPr lang="en-US" altLang="zh-CN" dirty="0"/>
              <a:t>,</a:t>
            </a:r>
            <a:r>
              <a:rPr lang="en-US" altLang="zh-CN" dirty="0" smtClean="0"/>
              <a:t>T850</a:t>
            </a:r>
          </a:p>
          <a:p>
            <a:endParaRPr lang="en-US" altLang="zh-CN" dirty="0"/>
          </a:p>
          <a:p>
            <a:r>
              <a:rPr lang="zh-CN" altLang="en-US" dirty="0" smtClean="0"/>
              <a:t>上一天同一时间段的</a:t>
            </a:r>
            <a:r>
              <a:rPr lang="en-US" altLang="zh-CN" dirty="0" smtClean="0"/>
              <a:t>U200,V850,PRECT,Q850,T850</a:t>
            </a:r>
            <a:endParaRPr lang="en-US" altLang="zh-CN" dirty="0"/>
          </a:p>
          <a:p>
            <a:r>
              <a:rPr lang="zh-CN" altLang="en-US" dirty="0"/>
              <a:t>等</a:t>
            </a:r>
            <a:endParaRPr lang="en-US" altLang="zh-CN" dirty="0" smtClean="0"/>
          </a:p>
        </p:txBody>
      </p:sp>
      <p:sp>
        <p:nvSpPr>
          <p:cNvPr id="22" name="文本框 21"/>
          <p:cNvSpPr txBox="1"/>
          <p:nvPr/>
        </p:nvSpPr>
        <p:spPr>
          <a:xfrm>
            <a:off x="4432587" y="2762247"/>
            <a:ext cx="1357810" cy="2031325"/>
          </a:xfrm>
          <a:prstGeom prst="rect">
            <a:avLst/>
          </a:prstGeom>
          <a:noFill/>
        </p:spPr>
        <p:txBody>
          <a:bodyPr wrap="square" rtlCol="0">
            <a:spAutoFit/>
          </a:bodyPr>
          <a:lstStyle/>
          <a:p>
            <a:r>
              <a:rPr lang="en-US" altLang="zh-CN" dirty="0" smtClean="0"/>
              <a:t>a1_c0_lnd</a:t>
            </a:r>
          </a:p>
          <a:p>
            <a:endParaRPr lang="en-US" altLang="zh-CN" dirty="0"/>
          </a:p>
          <a:p>
            <a:r>
              <a:rPr lang="en-US" altLang="zh-CN" dirty="0" smtClean="0"/>
              <a:t>a2_c0_ocn</a:t>
            </a:r>
          </a:p>
          <a:p>
            <a:endParaRPr lang="en-US" altLang="zh-CN" dirty="0"/>
          </a:p>
          <a:p>
            <a:r>
              <a:rPr lang="en-US" altLang="zh-CN" dirty="0"/>
              <a:t>a</a:t>
            </a:r>
            <a:r>
              <a:rPr lang="en-US" altLang="zh-CN" dirty="0" smtClean="0"/>
              <a:t>3_ai</a:t>
            </a:r>
          </a:p>
          <a:p>
            <a:endParaRPr lang="en-US" altLang="zh-CN" dirty="0"/>
          </a:p>
          <a:p>
            <a:r>
              <a:rPr lang="en-US" altLang="zh-CN" dirty="0"/>
              <a:t>a</a:t>
            </a:r>
            <a:r>
              <a:rPr lang="en-US" altLang="zh-CN" dirty="0" smtClean="0"/>
              <a:t>3_tau</a:t>
            </a:r>
          </a:p>
        </p:txBody>
      </p:sp>
      <p:sp>
        <p:nvSpPr>
          <p:cNvPr id="3" name="矩形 2"/>
          <p:cNvSpPr/>
          <p:nvPr/>
        </p:nvSpPr>
        <p:spPr>
          <a:xfrm>
            <a:off x="746482" y="5530885"/>
            <a:ext cx="10803302" cy="56202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smtClean="0">
                <a:solidFill>
                  <a:schemeClr val="tx1"/>
                </a:solidFill>
              </a:rPr>
              <a:t>探索能不能通过过去一段时间的输出结果对未来的不确定参数选择做出指导</a:t>
            </a:r>
            <a:endParaRPr lang="zh-CN" altLang="en-US" b="1" dirty="0">
              <a:solidFill>
                <a:schemeClr val="tx1"/>
              </a:solidFill>
            </a:endParaRPr>
          </a:p>
        </p:txBody>
      </p:sp>
      <p:sp>
        <p:nvSpPr>
          <p:cNvPr id="5" name="矩形 4"/>
          <p:cNvSpPr/>
          <p:nvPr/>
        </p:nvSpPr>
        <p:spPr>
          <a:xfrm>
            <a:off x="683260" y="2647628"/>
            <a:ext cx="3122175" cy="186894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4309363" y="2417157"/>
            <a:ext cx="1409515" cy="2717788"/>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右箭头 12"/>
          <p:cNvSpPr/>
          <p:nvPr/>
        </p:nvSpPr>
        <p:spPr>
          <a:xfrm>
            <a:off x="3843998" y="3444378"/>
            <a:ext cx="455502" cy="33167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7171899" y="2417157"/>
            <a:ext cx="2898845" cy="34509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smtClean="0">
                <a:solidFill>
                  <a:schemeClr val="bg2">
                    <a:lumMod val="10000"/>
                  </a:schemeClr>
                </a:solidFill>
              </a:rPr>
              <a:t>动态参数调整</a:t>
            </a:r>
            <a:endParaRPr lang="zh-CN" altLang="en-US" b="1" dirty="0">
              <a:solidFill>
                <a:schemeClr val="bg2">
                  <a:lumMod val="10000"/>
                </a:schemeClr>
              </a:solidFill>
            </a:endParaRPr>
          </a:p>
        </p:txBody>
      </p:sp>
    </p:spTree>
    <p:extLst>
      <p:ext uri="{BB962C8B-B14F-4D97-AF65-F5344CB8AC3E}">
        <p14:creationId xmlns:p14="http://schemas.microsoft.com/office/powerpoint/2010/main" val="250977083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376237" y="1737812"/>
            <a:ext cx="4429125" cy="3286125"/>
          </a:xfrm>
          <a:prstGeom prst="rect">
            <a:avLst/>
          </a:prstGeom>
        </p:spPr>
      </p:pic>
      <p:sp>
        <p:nvSpPr>
          <p:cNvPr id="4" name="文本框 3"/>
          <p:cNvSpPr txBox="1"/>
          <p:nvPr/>
        </p:nvSpPr>
        <p:spPr>
          <a:xfrm>
            <a:off x="3877224" y="376589"/>
            <a:ext cx="5479143" cy="461665"/>
          </a:xfrm>
          <a:prstGeom prst="rect">
            <a:avLst/>
          </a:prstGeom>
          <a:noFill/>
        </p:spPr>
        <p:txBody>
          <a:bodyPr wrap="square" rtlCol="0">
            <a:spAutoFit/>
          </a:bodyPr>
          <a:lstStyle/>
          <a:p>
            <a:pPr algn="ctr"/>
            <a:r>
              <a:rPr lang="en-US" altLang="zh-CN" sz="2400" b="1" dirty="0"/>
              <a:t>DDPG</a:t>
            </a:r>
            <a:r>
              <a:rPr lang="en-US" altLang="zh-CN" sz="2400" b="1" dirty="0" smtClean="0"/>
              <a:t>_RL</a:t>
            </a:r>
            <a:r>
              <a:rPr lang="zh-CN" altLang="en-US" sz="2400" b="1" dirty="0" smtClean="0"/>
              <a:t>算法结果</a:t>
            </a:r>
            <a:endParaRPr lang="zh-CN" altLang="en-US" sz="2400" b="1" dirty="0"/>
          </a:p>
        </p:txBody>
      </p:sp>
      <p:sp>
        <p:nvSpPr>
          <p:cNvPr id="5" name="文本框 4"/>
          <p:cNvSpPr txBox="1"/>
          <p:nvPr/>
        </p:nvSpPr>
        <p:spPr>
          <a:xfrm>
            <a:off x="5153335" y="1576138"/>
            <a:ext cx="6328612" cy="1477328"/>
          </a:xfrm>
          <a:prstGeom prst="rect">
            <a:avLst/>
          </a:prstGeom>
          <a:noFill/>
        </p:spPr>
        <p:txBody>
          <a:bodyPr wrap="square" rtlCol="0">
            <a:spAutoFit/>
          </a:bodyPr>
          <a:lstStyle/>
          <a:p>
            <a:r>
              <a:rPr lang="en-US" altLang="zh-CN" dirty="0" smtClean="0"/>
              <a:t>DDPG</a:t>
            </a:r>
            <a:r>
              <a:rPr lang="zh-CN" altLang="en-US" dirty="0" smtClean="0"/>
              <a:t>方法单步更新，</a:t>
            </a:r>
            <a:r>
              <a:rPr lang="en-US" altLang="zh-CN" dirty="0" smtClean="0"/>
              <a:t>observation</a:t>
            </a:r>
            <a:r>
              <a:rPr lang="zh-CN" altLang="en-US" dirty="0" smtClean="0"/>
              <a:t>到</a:t>
            </a:r>
            <a:r>
              <a:rPr lang="en-US" altLang="zh-CN" dirty="0" smtClean="0"/>
              <a:t>action</a:t>
            </a:r>
            <a:r>
              <a:rPr lang="zh-CN" altLang="en-US" dirty="0" smtClean="0"/>
              <a:t>的模型初始化后，每一步更新都将（</a:t>
            </a:r>
            <a:r>
              <a:rPr lang="en-US" altLang="zh-CN" dirty="0" err="1" smtClean="0"/>
              <a:t>s,a,r,s</a:t>
            </a:r>
            <a:r>
              <a:rPr lang="en-US" altLang="zh-CN" dirty="0" smtClean="0"/>
              <a:t>_</a:t>
            </a:r>
            <a:r>
              <a:rPr lang="zh-CN" altLang="en-US" dirty="0" smtClean="0"/>
              <a:t>）存到</a:t>
            </a:r>
            <a:r>
              <a:rPr lang="en-US" altLang="zh-CN" dirty="0" smtClean="0"/>
              <a:t>Memory</a:t>
            </a:r>
            <a:r>
              <a:rPr lang="zh-CN" altLang="en-US" dirty="0" smtClean="0"/>
              <a:t>中去。再随机从</a:t>
            </a:r>
            <a:r>
              <a:rPr lang="en-US" altLang="zh-CN" dirty="0" smtClean="0"/>
              <a:t>Memory</a:t>
            </a:r>
            <a:r>
              <a:rPr lang="zh-CN" altLang="en-US" dirty="0" smtClean="0"/>
              <a:t>中选取样本训练</a:t>
            </a:r>
            <a:r>
              <a:rPr lang="en-US" altLang="zh-CN" dirty="0" smtClean="0"/>
              <a:t>observation</a:t>
            </a:r>
            <a:r>
              <a:rPr lang="zh-CN" altLang="en-US" dirty="0" smtClean="0"/>
              <a:t>到</a:t>
            </a:r>
            <a:r>
              <a:rPr lang="en-US" altLang="zh-CN" dirty="0" smtClean="0"/>
              <a:t>action</a:t>
            </a:r>
            <a:r>
              <a:rPr lang="zh-CN" altLang="en-US" dirty="0" smtClean="0"/>
              <a:t>的模型，去除了连续训练的相关性，且因为有</a:t>
            </a:r>
            <a:r>
              <a:rPr lang="en-US" altLang="zh-CN" dirty="0" smtClean="0"/>
              <a:t>actor</a:t>
            </a:r>
            <a:r>
              <a:rPr lang="zh-CN" altLang="en-US" dirty="0" smtClean="0"/>
              <a:t>和</a:t>
            </a:r>
            <a:r>
              <a:rPr lang="en-US" altLang="zh-CN" dirty="0" smtClean="0"/>
              <a:t>critic</a:t>
            </a:r>
            <a:r>
              <a:rPr lang="zh-CN" altLang="en-US" dirty="0" smtClean="0"/>
              <a:t>网络相互影响。模型训练过程很难稳定</a:t>
            </a:r>
            <a:endParaRPr lang="zh-CN" altLang="en-US" dirty="0"/>
          </a:p>
        </p:txBody>
      </p:sp>
      <p:sp>
        <p:nvSpPr>
          <p:cNvPr id="6" name="文本框 5"/>
          <p:cNvSpPr txBox="1"/>
          <p:nvPr/>
        </p:nvSpPr>
        <p:spPr>
          <a:xfrm>
            <a:off x="5153335" y="3709737"/>
            <a:ext cx="6288506" cy="1754326"/>
          </a:xfrm>
          <a:prstGeom prst="rect">
            <a:avLst/>
          </a:prstGeom>
          <a:noFill/>
        </p:spPr>
        <p:txBody>
          <a:bodyPr wrap="square" rtlCol="0">
            <a:spAutoFit/>
          </a:bodyPr>
          <a:lstStyle/>
          <a:p>
            <a:r>
              <a:rPr lang="zh-CN" altLang="en-US" dirty="0" smtClean="0"/>
              <a:t>目前</a:t>
            </a:r>
            <a:r>
              <a:rPr lang="en-US" altLang="zh-CN" dirty="0" smtClean="0"/>
              <a:t>Action</a:t>
            </a:r>
            <a:r>
              <a:rPr lang="zh-CN" altLang="en-US" dirty="0" smtClean="0"/>
              <a:t>网络三层 第一层为输入层</a:t>
            </a:r>
            <a:r>
              <a:rPr lang="en-US" altLang="zh-CN" dirty="0" smtClean="0"/>
              <a:t>state</a:t>
            </a:r>
            <a:r>
              <a:rPr lang="zh-CN" altLang="en-US" dirty="0" smtClean="0"/>
              <a:t>，第二层</a:t>
            </a:r>
            <a:r>
              <a:rPr lang="en-US" altLang="zh-CN" dirty="0" smtClean="0"/>
              <a:t>30</a:t>
            </a:r>
            <a:r>
              <a:rPr lang="zh-CN" altLang="en-US" dirty="0" smtClean="0"/>
              <a:t>个隐元，第三层为输出层，即</a:t>
            </a:r>
            <a:r>
              <a:rPr lang="zh-CN" altLang="en-US" dirty="0"/>
              <a:t>参数</a:t>
            </a:r>
            <a:r>
              <a:rPr lang="zh-CN" altLang="en-US" dirty="0" smtClean="0"/>
              <a:t>调整比例</a:t>
            </a:r>
            <a:endParaRPr lang="en-US" altLang="zh-CN" dirty="0" smtClean="0"/>
          </a:p>
          <a:p>
            <a:endParaRPr lang="en-US" altLang="zh-CN" dirty="0"/>
          </a:p>
          <a:p>
            <a:r>
              <a:rPr lang="en-US" altLang="zh-CN" dirty="0" smtClean="0"/>
              <a:t>Critic</a:t>
            </a:r>
            <a:r>
              <a:rPr lang="zh-CN" altLang="en-US" dirty="0" smtClean="0"/>
              <a:t>网络二层，输入层为</a:t>
            </a:r>
            <a:r>
              <a:rPr lang="en-US" altLang="zh-CN" dirty="0" smtClean="0"/>
              <a:t>state</a:t>
            </a:r>
            <a:r>
              <a:rPr lang="zh-CN" altLang="en-US" dirty="0" smtClean="0"/>
              <a:t>和</a:t>
            </a:r>
            <a:r>
              <a:rPr lang="en-US" altLang="zh-CN" dirty="0" smtClean="0"/>
              <a:t>action,</a:t>
            </a:r>
            <a:r>
              <a:rPr lang="zh-CN" altLang="en-US" dirty="0" smtClean="0"/>
              <a:t>第二层有</a:t>
            </a:r>
            <a:r>
              <a:rPr lang="en-US" altLang="zh-CN" dirty="0" smtClean="0"/>
              <a:t>60</a:t>
            </a:r>
            <a:r>
              <a:rPr lang="zh-CN" altLang="en-US" dirty="0" smtClean="0"/>
              <a:t>个隐元</a:t>
            </a:r>
            <a:endParaRPr lang="en-US" altLang="zh-CN" dirty="0" smtClean="0"/>
          </a:p>
          <a:p>
            <a:endParaRPr lang="en-US" altLang="zh-CN" dirty="0"/>
          </a:p>
          <a:p>
            <a:endParaRPr lang="zh-CN" altLang="en-US" dirty="0"/>
          </a:p>
        </p:txBody>
      </p:sp>
    </p:spTree>
    <p:extLst>
      <p:ext uri="{BB962C8B-B14F-4D97-AF65-F5344CB8AC3E}">
        <p14:creationId xmlns:p14="http://schemas.microsoft.com/office/powerpoint/2010/main" val="117375612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131266" y="256273"/>
            <a:ext cx="5479143" cy="461665"/>
          </a:xfrm>
          <a:prstGeom prst="rect">
            <a:avLst/>
          </a:prstGeom>
          <a:noFill/>
        </p:spPr>
        <p:txBody>
          <a:bodyPr wrap="square" rtlCol="0">
            <a:spAutoFit/>
          </a:bodyPr>
          <a:lstStyle/>
          <a:p>
            <a:pPr algn="ctr"/>
            <a:r>
              <a:rPr lang="zh-CN" altLang="en-US" sz="2400" b="1" dirty="0" smtClean="0"/>
              <a:t>下一步工作计划</a:t>
            </a:r>
            <a:endParaRPr lang="zh-CN" altLang="en-US" sz="2400" b="1" dirty="0"/>
          </a:p>
        </p:txBody>
      </p:sp>
      <p:sp>
        <p:nvSpPr>
          <p:cNvPr id="3" name="文本框 2"/>
          <p:cNvSpPr txBox="1"/>
          <p:nvPr/>
        </p:nvSpPr>
        <p:spPr>
          <a:xfrm>
            <a:off x="677779" y="1223211"/>
            <a:ext cx="11061032" cy="1477328"/>
          </a:xfrm>
          <a:prstGeom prst="rect">
            <a:avLst/>
          </a:prstGeom>
          <a:noFill/>
        </p:spPr>
        <p:txBody>
          <a:bodyPr wrap="square" rtlCol="0">
            <a:spAutoFit/>
          </a:bodyPr>
          <a:lstStyle/>
          <a:p>
            <a:r>
              <a:rPr lang="en-US" altLang="zh-CN" dirty="0" smtClean="0"/>
              <a:t>1.</a:t>
            </a:r>
            <a:r>
              <a:rPr lang="zh-CN" altLang="en-US" dirty="0" smtClean="0"/>
              <a:t>特征选取工作</a:t>
            </a:r>
            <a:endParaRPr lang="en-US" altLang="zh-CN" dirty="0"/>
          </a:p>
          <a:p>
            <a:endParaRPr lang="en-US" altLang="zh-CN" dirty="0" smtClean="0"/>
          </a:p>
          <a:p>
            <a:r>
              <a:rPr lang="en-US" altLang="zh-CN" dirty="0" err="1" smtClean="0"/>
              <a:t>rms_ratio</a:t>
            </a:r>
            <a:endParaRPr lang="en-US" altLang="zh-CN" dirty="0" smtClean="0"/>
          </a:p>
          <a:p>
            <a:r>
              <a:rPr lang="en-US" altLang="zh-CN" dirty="0" err="1" smtClean="0"/>
              <a:t>rms_ratio</a:t>
            </a:r>
            <a:r>
              <a:rPr lang="en-US" altLang="zh-CN" dirty="0"/>
              <a:t> </a:t>
            </a:r>
            <a:r>
              <a:rPr lang="en-US" altLang="zh-CN" dirty="0" smtClean="0"/>
              <a:t>&amp; </a:t>
            </a:r>
            <a:r>
              <a:rPr lang="en-US" altLang="zh-CN" dirty="0" err="1" smtClean="0"/>
              <a:t>rms_ratio_yesterday</a:t>
            </a:r>
            <a:r>
              <a:rPr lang="en-US" altLang="zh-CN" dirty="0" smtClean="0"/>
              <a:t> </a:t>
            </a:r>
          </a:p>
          <a:p>
            <a:r>
              <a:rPr lang="en-US" altLang="zh-CN" dirty="0" err="1"/>
              <a:t>r</a:t>
            </a:r>
            <a:r>
              <a:rPr lang="en-US" altLang="zh-CN" dirty="0" err="1" smtClean="0"/>
              <a:t>ms_ratio</a:t>
            </a:r>
            <a:r>
              <a:rPr lang="en-US" altLang="zh-CN" dirty="0" smtClean="0"/>
              <a:t> &amp; </a:t>
            </a:r>
            <a:r>
              <a:rPr lang="en-US" altLang="zh-CN" dirty="0" err="1" smtClean="0"/>
              <a:t>rms_ratio_LastPeriod</a:t>
            </a:r>
            <a:endParaRPr lang="en-US" altLang="zh-CN" dirty="0"/>
          </a:p>
        </p:txBody>
      </p:sp>
      <p:sp>
        <p:nvSpPr>
          <p:cNvPr id="4" name="文本框 3"/>
          <p:cNvSpPr txBox="1"/>
          <p:nvPr/>
        </p:nvSpPr>
        <p:spPr>
          <a:xfrm>
            <a:off x="677779" y="2947657"/>
            <a:ext cx="11061032" cy="1754326"/>
          </a:xfrm>
          <a:prstGeom prst="rect">
            <a:avLst/>
          </a:prstGeom>
          <a:noFill/>
        </p:spPr>
        <p:txBody>
          <a:bodyPr wrap="square" rtlCol="0">
            <a:spAutoFit/>
          </a:bodyPr>
          <a:lstStyle/>
          <a:p>
            <a:r>
              <a:rPr lang="en-US" altLang="zh-CN" dirty="0" smtClean="0"/>
              <a:t>2.</a:t>
            </a:r>
            <a:r>
              <a:rPr lang="zh-CN" altLang="en-US" dirty="0" smtClean="0"/>
              <a:t>增加训练步数</a:t>
            </a:r>
            <a:endParaRPr lang="en-US" altLang="zh-CN" dirty="0"/>
          </a:p>
          <a:p>
            <a:endParaRPr lang="en-US" altLang="zh-CN" dirty="0" smtClean="0"/>
          </a:p>
          <a:p>
            <a:r>
              <a:rPr lang="zh-CN" altLang="en-US" dirty="0" smtClean="0"/>
              <a:t>现在的训练步数为</a:t>
            </a:r>
            <a:r>
              <a:rPr lang="en-US" altLang="zh-CN" dirty="0" smtClean="0"/>
              <a:t>20</a:t>
            </a:r>
            <a:r>
              <a:rPr lang="zh-CN" altLang="en-US" dirty="0" smtClean="0"/>
              <a:t>步（</a:t>
            </a:r>
            <a:r>
              <a:rPr lang="en-US" altLang="zh-CN" dirty="0" smtClean="0"/>
              <a:t>5</a:t>
            </a:r>
            <a:r>
              <a:rPr lang="zh-CN" altLang="en-US" dirty="0" smtClean="0"/>
              <a:t>天），训练时容易找到较好的结果，但实际上模型的预测能力不是很好</a:t>
            </a:r>
            <a:endParaRPr lang="en-US" altLang="zh-CN" dirty="0" smtClean="0"/>
          </a:p>
          <a:p>
            <a:r>
              <a:rPr lang="zh-CN" altLang="en-US" dirty="0" smtClean="0"/>
              <a:t>将训练步数调整到</a:t>
            </a:r>
            <a:r>
              <a:rPr lang="en-US" altLang="zh-CN" dirty="0" smtClean="0"/>
              <a:t>80</a:t>
            </a:r>
            <a:r>
              <a:rPr lang="zh-CN" altLang="en-US" dirty="0" smtClean="0"/>
              <a:t>步（</a:t>
            </a:r>
            <a:r>
              <a:rPr lang="en-US" altLang="zh-CN" dirty="0" smtClean="0"/>
              <a:t>20</a:t>
            </a:r>
            <a:r>
              <a:rPr lang="zh-CN" altLang="en-US" dirty="0" smtClean="0"/>
              <a:t>天）</a:t>
            </a:r>
            <a:endParaRPr lang="en-US" altLang="zh-CN" dirty="0" smtClean="0"/>
          </a:p>
          <a:p>
            <a:endParaRPr lang="en-US" altLang="zh-CN" dirty="0"/>
          </a:p>
          <a:p>
            <a:endParaRPr lang="en-US" altLang="zh-CN" dirty="0" smtClean="0"/>
          </a:p>
        </p:txBody>
      </p:sp>
      <p:sp>
        <p:nvSpPr>
          <p:cNvPr id="5" name="文本框 4"/>
          <p:cNvSpPr txBox="1"/>
          <p:nvPr/>
        </p:nvSpPr>
        <p:spPr>
          <a:xfrm>
            <a:off x="621632" y="4519864"/>
            <a:ext cx="11061032" cy="1200329"/>
          </a:xfrm>
          <a:prstGeom prst="rect">
            <a:avLst/>
          </a:prstGeom>
          <a:noFill/>
        </p:spPr>
        <p:txBody>
          <a:bodyPr wrap="square" rtlCol="0">
            <a:spAutoFit/>
          </a:bodyPr>
          <a:lstStyle/>
          <a:p>
            <a:r>
              <a:rPr lang="en-US" altLang="zh-CN" dirty="0" smtClean="0"/>
              <a:t>3.DQN</a:t>
            </a:r>
            <a:r>
              <a:rPr lang="zh-CN" altLang="en-US" dirty="0"/>
              <a:t>模型</a:t>
            </a:r>
            <a:endParaRPr lang="en-US" altLang="zh-CN" dirty="0"/>
          </a:p>
          <a:p>
            <a:r>
              <a:rPr lang="en-US" altLang="zh-CN" dirty="0" smtClean="0"/>
              <a:t>CMAES-RL  observation</a:t>
            </a:r>
            <a:r>
              <a:rPr lang="zh-CN" altLang="en-US" dirty="0" smtClean="0"/>
              <a:t>到</a:t>
            </a:r>
            <a:r>
              <a:rPr lang="en-US" altLang="zh-CN" dirty="0" smtClean="0"/>
              <a:t>action</a:t>
            </a:r>
            <a:r>
              <a:rPr lang="zh-CN" altLang="en-US" dirty="0" smtClean="0"/>
              <a:t>的结构太多简单</a:t>
            </a:r>
            <a:endParaRPr lang="en-US" altLang="zh-CN" dirty="0" smtClean="0"/>
          </a:p>
          <a:p>
            <a:r>
              <a:rPr lang="en-US" altLang="zh-CN" dirty="0" smtClean="0"/>
              <a:t>DDPG actor critic</a:t>
            </a:r>
            <a:r>
              <a:rPr lang="zh-CN" altLang="en-US" dirty="0" smtClean="0"/>
              <a:t>网络之间互相影响，参数众多不易稳定</a:t>
            </a:r>
            <a:endParaRPr lang="en-US" altLang="zh-CN" dirty="0"/>
          </a:p>
          <a:p>
            <a:endParaRPr lang="en-US" altLang="zh-CN" dirty="0" smtClean="0"/>
          </a:p>
        </p:txBody>
      </p:sp>
      <p:pic>
        <p:nvPicPr>
          <p:cNvPr id="6" name="图片 5"/>
          <p:cNvPicPr>
            <a:picLocks noChangeAspect="1"/>
          </p:cNvPicPr>
          <p:nvPr/>
        </p:nvPicPr>
        <p:blipFill>
          <a:blip r:embed="rId2"/>
          <a:stretch>
            <a:fillRect/>
          </a:stretch>
        </p:blipFill>
        <p:spPr>
          <a:xfrm>
            <a:off x="7521979" y="4014537"/>
            <a:ext cx="3668775" cy="2301684"/>
          </a:xfrm>
          <a:prstGeom prst="rect">
            <a:avLst/>
          </a:prstGeom>
        </p:spPr>
      </p:pic>
      <p:pic>
        <p:nvPicPr>
          <p:cNvPr id="7" name="图片 6"/>
          <p:cNvPicPr>
            <a:picLocks noChangeAspect="1"/>
          </p:cNvPicPr>
          <p:nvPr/>
        </p:nvPicPr>
        <p:blipFill>
          <a:blip r:embed="rId3"/>
          <a:stretch>
            <a:fillRect/>
          </a:stretch>
        </p:blipFill>
        <p:spPr>
          <a:xfrm>
            <a:off x="7521979" y="615459"/>
            <a:ext cx="3547740" cy="2803050"/>
          </a:xfrm>
          <a:prstGeom prst="rect">
            <a:avLst/>
          </a:prstGeom>
        </p:spPr>
      </p:pic>
    </p:spTree>
    <p:extLst>
      <p:ext uri="{BB962C8B-B14F-4D97-AF65-F5344CB8AC3E}">
        <p14:creationId xmlns:p14="http://schemas.microsoft.com/office/powerpoint/2010/main" val="380802746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3179393" y="480863"/>
            <a:ext cx="5479143" cy="461665"/>
          </a:xfrm>
          <a:prstGeom prst="rect">
            <a:avLst/>
          </a:prstGeom>
          <a:noFill/>
        </p:spPr>
        <p:txBody>
          <a:bodyPr wrap="square" rtlCol="0">
            <a:spAutoFit/>
          </a:bodyPr>
          <a:lstStyle/>
          <a:p>
            <a:pPr algn="ctr"/>
            <a:r>
              <a:rPr lang="en-US" altLang="zh-CN" sz="2400" b="1" dirty="0" smtClean="0"/>
              <a:t>state</a:t>
            </a:r>
            <a:r>
              <a:rPr lang="zh-CN" altLang="en-US" sz="2400" b="1" dirty="0" smtClean="0"/>
              <a:t>到</a:t>
            </a:r>
            <a:r>
              <a:rPr lang="en-US" altLang="zh-CN" sz="2400" b="1" dirty="0" smtClean="0"/>
              <a:t>action</a:t>
            </a:r>
            <a:r>
              <a:rPr lang="zh-CN" altLang="en-US" sz="2400" b="1" dirty="0" smtClean="0"/>
              <a:t>模型测试结果</a:t>
            </a:r>
            <a:endParaRPr lang="zh-CN" altLang="en-US" sz="2400" b="1" dirty="0"/>
          </a:p>
        </p:txBody>
      </p:sp>
      <p:pic>
        <p:nvPicPr>
          <p:cNvPr id="7" name="图片 6"/>
          <p:cNvPicPr>
            <a:picLocks noChangeAspect="1"/>
          </p:cNvPicPr>
          <p:nvPr/>
        </p:nvPicPr>
        <p:blipFill>
          <a:blip r:embed="rId2"/>
          <a:stretch>
            <a:fillRect/>
          </a:stretch>
        </p:blipFill>
        <p:spPr>
          <a:xfrm>
            <a:off x="932167" y="1634117"/>
            <a:ext cx="4584589" cy="2755631"/>
          </a:xfrm>
          <a:prstGeom prst="rect">
            <a:avLst/>
          </a:prstGeom>
        </p:spPr>
      </p:pic>
      <p:pic>
        <p:nvPicPr>
          <p:cNvPr id="8" name="图片 7"/>
          <p:cNvPicPr>
            <a:picLocks noChangeAspect="1"/>
          </p:cNvPicPr>
          <p:nvPr/>
        </p:nvPicPr>
        <p:blipFill>
          <a:blip r:embed="rId3"/>
          <a:stretch>
            <a:fillRect/>
          </a:stretch>
        </p:blipFill>
        <p:spPr>
          <a:xfrm>
            <a:off x="5812979" y="1637165"/>
            <a:ext cx="4584589" cy="2749534"/>
          </a:xfrm>
          <a:prstGeom prst="rect">
            <a:avLst/>
          </a:prstGeom>
        </p:spPr>
      </p:pic>
      <p:sp>
        <p:nvSpPr>
          <p:cNvPr id="9" name="文本框 8"/>
          <p:cNvSpPr txBox="1"/>
          <p:nvPr/>
        </p:nvSpPr>
        <p:spPr>
          <a:xfrm>
            <a:off x="2502378" y="5081336"/>
            <a:ext cx="9749780" cy="369332"/>
          </a:xfrm>
          <a:prstGeom prst="rect">
            <a:avLst/>
          </a:prstGeom>
          <a:noFill/>
        </p:spPr>
        <p:txBody>
          <a:bodyPr wrap="square" rtlCol="0">
            <a:spAutoFit/>
          </a:bodyPr>
          <a:lstStyle/>
          <a:p>
            <a:r>
              <a:rPr lang="en-US" altLang="zh-CN" dirty="0" smtClean="0"/>
              <a:t>CMAES_ALL </a:t>
            </a:r>
            <a:r>
              <a:rPr lang="zh-CN" altLang="en-US" dirty="0" smtClean="0"/>
              <a:t>测试结果为</a:t>
            </a:r>
            <a:r>
              <a:rPr lang="en-US" altLang="zh-CN" dirty="0" smtClean="0"/>
              <a:t>20.23 ES_RL_5d state </a:t>
            </a:r>
            <a:r>
              <a:rPr lang="zh-CN" altLang="en-US" dirty="0" smtClean="0"/>
              <a:t>测试目前最好为</a:t>
            </a:r>
            <a:r>
              <a:rPr lang="en-US" altLang="zh-CN" dirty="0"/>
              <a:t>20.55773</a:t>
            </a:r>
            <a:r>
              <a:rPr lang="zh-CN" altLang="en-US" dirty="0"/>
              <a:t> </a:t>
            </a:r>
          </a:p>
        </p:txBody>
      </p:sp>
    </p:spTree>
    <p:extLst>
      <p:ext uri="{BB962C8B-B14F-4D97-AF65-F5344CB8AC3E}">
        <p14:creationId xmlns:p14="http://schemas.microsoft.com/office/powerpoint/2010/main" val="228535205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466947" y="982480"/>
            <a:ext cx="6133230" cy="2711216"/>
          </a:xfrm>
          <a:prstGeom prst="rect">
            <a:avLst/>
          </a:prstGeom>
        </p:spPr>
      </p:pic>
      <p:pic>
        <p:nvPicPr>
          <p:cNvPr id="5" name="图片 4"/>
          <p:cNvPicPr>
            <a:picLocks noChangeAspect="1"/>
          </p:cNvPicPr>
          <p:nvPr/>
        </p:nvPicPr>
        <p:blipFill>
          <a:blip r:embed="rId3"/>
          <a:stretch>
            <a:fillRect/>
          </a:stretch>
        </p:blipFill>
        <p:spPr>
          <a:xfrm>
            <a:off x="466947" y="3879984"/>
            <a:ext cx="4584589" cy="2755631"/>
          </a:xfrm>
          <a:prstGeom prst="rect">
            <a:avLst/>
          </a:prstGeom>
        </p:spPr>
      </p:pic>
      <p:pic>
        <p:nvPicPr>
          <p:cNvPr id="7" name="图片 6"/>
          <p:cNvPicPr>
            <a:picLocks noChangeAspect="1"/>
          </p:cNvPicPr>
          <p:nvPr/>
        </p:nvPicPr>
        <p:blipFill>
          <a:blip r:embed="rId4"/>
          <a:stretch>
            <a:fillRect/>
          </a:stretch>
        </p:blipFill>
        <p:spPr>
          <a:xfrm>
            <a:off x="5192441" y="3879984"/>
            <a:ext cx="4584589" cy="2755631"/>
          </a:xfrm>
          <a:prstGeom prst="rect">
            <a:avLst/>
          </a:prstGeom>
        </p:spPr>
      </p:pic>
      <p:sp>
        <p:nvSpPr>
          <p:cNvPr id="8" name="文本框 7"/>
          <p:cNvSpPr txBox="1"/>
          <p:nvPr/>
        </p:nvSpPr>
        <p:spPr>
          <a:xfrm>
            <a:off x="6833746" y="982480"/>
            <a:ext cx="4676273" cy="646331"/>
          </a:xfrm>
          <a:prstGeom prst="rect">
            <a:avLst/>
          </a:prstGeom>
          <a:noFill/>
        </p:spPr>
        <p:txBody>
          <a:bodyPr wrap="square" rtlCol="0">
            <a:spAutoFit/>
          </a:bodyPr>
          <a:lstStyle/>
          <a:p>
            <a:r>
              <a:rPr lang="zh-CN" altLang="en-US" dirty="0" smtClean="0"/>
              <a:t>新加入的</a:t>
            </a:r>
            <a:r>
              <a:rPr lang="en-US" altLang="zh-CN" dirty="0" smtClean="0"/>
              <a:t>state</a:t>
            </a:r>
            <a:r>
              <a:rPr lang="zh-CN" altLang="en-US" dirty="0" smtClean="0"/>
              <a:t>为当前运行的时间处于一天中的哪一个时间段</a:t>
            </a:r>
            <a:endParaRPr lang="zh-CN" altLang="en-US" dirty="0"/>
          </a:p>
        </p:txBody>
      </p:sp>
      <p:sp>
        <p:nvSpPr>
          <p:cNvPr id="9" name="文本框 8"/>
          <p:cNvSpPr txBox="1"/>
          <p:nvPr/>
        </p:nvSpPr>
        <p:spPr>
          <a:xfrm>
            <a:off x="6833746" y="2654695"/>
            <a:ext cx="4311506" cy="646331"/>
          </a:xfrm>
          <a:prstGeom prst="rect">
            <a:avLst/>
          </a:prstGeom>
          <a:noFill/>
        </p:spPr>
        <p:txBody>
          <a:bodyPr wrap="square" rtlCol="0">
            <a:spAutoFit/>
          </a:bodyPr>
          <a:lstStyle/>
          <a:p>
            <a:r>
              <a:rPr lang="en-US" altLang="zh-CN" dirty="0" smtClean="0"/>
              <a:t>CMAES_ALL </a:t>
            </a:r>
            <a:r>
              <a:rPr lang="zh-CN" altLang="en-US" dirty="0" smtClean="0"/>
              <a:t>测试结果为</a:t>
            </a:r>
            <a:r>
              <a:rPr lang="en-US" altLang="zh-CN" dirty="0" smtClean="0"/>
              <a:t>20.23</a:t>
            </a:r>
          </a:p>
          <a:p>
            <a:r>
              <a:rPr lang="en-US" altLang="zh-CN" dirty="0" smtClean="0"/>
              <a:t>ES_RL</a:t>
            </a:r>
            <a:r>
              <a:rPr lang="zh-CN" altLang="en-US" dirty="0" smtClean="0"/>
              <a:t>测试 目前最好为</a:t>
            </a:r>
            <a:r>
              <a:rPr lang="en-US" altLang="zh-CN" dirty="0" smtClean="0"/>
              <a:t>20.11</a:t>
            </a:r>
            <a:endParaRPr lang="zh-CN" altLang="en-US" dirty="0"/>
          </a:p>
        </p:txBody>
      </p:sp>
      <p:sp>
        <p:nvSpPr>
          <p:cNvPr id="10" name="文本框 9"/>
          <p:cNvSpPr txBox="1"/>
          <p:nvPr/>
        </p:nvSpPr>
        <p:spPr>
          <a:xfrm>
            <a:off x="3211477" y="106105"/>
            <a:ext cx="5479143" cy="461665"/>
          </a:xfrm>
          <a:prstGeom prst="rect">
            <a:avLst/>
          </a:prstGeom>
          <a:noFill/>
        </p:spPr>
        <p:txBody>
          <a:bodyPr wrap="square" rtlCol="0">
            <a:spAutoFit/>
          </a:bodyPr>
          <a:lstStyle/>
          <a:p>
            <a:pPr algn="ctr"/>
            <a:r>
              <a:rPr lang="en-US" altLang="zh-CN" sz="2400" b="1" dirty="0"/>
              <a:t>state</a:t>
            </a:r>
            <a:r>
              <a:rPr lang="zh-CN" altLang="en-US" sz="2400" b="1" dirty="0"/>
              <a:t>到</a:t>
            </a:r>
            <a:r>
              <a:rPr lang="en-US" altLang="zh-CN" sz="2400" b="1" dirty="0"/>
              <a:t>action</a:t>
            </a:r>
            <a:r>
              <a:rPr lang="zh-CN" altLang="en-US" sz="2400" b="1" dirty="0"/>
              <a:t>模型测试结果</a:t>
            </a:r>
          </a:p>
        </p:txBody>
      </p:sp>
      <p:sp>
        <p:nvSpPr>
          <p:cNvPr id="11" name="文本框 10"/>
          <p:cNvSpPr txBox="1"/>
          <p:nvPr/>
        </p:nvSpPr>
        <p:spPr>
          <a:xfrm>
            <a:off x="6833746" y="1957087"/>
            <a:ext cx="4676273" cy="369332"/>
          </a:xfrm>
          <a:prstGeom prst="rect">
            <a:avLst/>
          </a:prstGeom>
          <a:noFill/>
        </p:spPr>
        <p:txBody>
          <a:bodyPr wrap="square" rtlCol="0">
            <a:spAutoFit/>
          </a:bodyPr>
          <a:lstStyle/>
          <a:p>
            <a:r>
              <a:rPr lang="zh-CN" altLang="en-US" dirty="0" smtClean="0"/>
              <a:t>新加入的</a:t>
            </a:r>
            <a:r>
              <a:rPr lang="en-US" altLang="zh-CN" dirty="0" smtClean="0"/>
              <a:t>state</a:t>
            </a:r>
            <a:r>
              <a:rPr lang="zh-CN" altLang="en-US" dirty="0" smtClean="0"/>
              <a:t>之后，训练最好的结果为</a:t>
            </a:r>
            <a:r>
              <a:rPr lang="en-US" altLang="zh-CN" dirty="0" smtClean="0"/>
              <a:t>18.78</a:t>
            </a:r>
            <a:endParaRPr lang="zh-CN" altLang="en-US" dirty="0"/>
          </a:p>
        </p:txBody>
      </p:sp>
    </p:spTree>
    <p:extLst>
      <p:ext uri="{BB962C8B-B14F-4D97-AF65-F5344CB8AC3E}">
        <p14:creationId xmlns:p14="http://schemas.microsoft.com/office/powerpoint/2010/main" val="288256120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299034" y="534403"/>
            <a:ext cx="6524625" cy="5981700"/>
          </a:xfrm>
          <a:prstGeom prst="rect">
            <a:avLst/>
          </a:prstGeom>
        </p:spPr>
      </p:pic>
      <p:pic>
        <p:nvPicPr>
          <p:cNvPr id="3" name="图片 2"/>
          <p:cNvPicPr>
            <a:picLocks noChangeAspect="1"/>
          </p:cNvPicPr>
          <p:nvPr/>
        </p:nvPicPr>
        <p:blipFill>
          <a:blip r:embed="rId3"/>
          <a:stretch>
            <a:fillRect/>
          </a:stretch>
        </p:blipFill>
        <p:spPr>
          <a:xfrm>
            <a:off x="6599823" y="1581269"/>
            <a:ext cx="4946484" cy="2958645"/>
          </a:xfrm>
          <a:prstGeom prst="rect">
            <a:avLst/>
          </a:prstGeom>
        </p:spPr>
      </p:pic>
      <p:sp>
        <p:nvSpPr>
          <p:cNvPr id="5" name="矩形 4"/>
          <p:cNvSpPr/>
          <p:nvPr/>
        </p:nvSpPr>
        <p:spPr>
          <a:xfrm>
            <a:off x="2045369" y="689811"/>
            <a:ext cx="806116" cy="26068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7668127" y="1868906"/>
            <a:ext cx="806116" cy="26068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66796163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5296" y="429328"/>
            <a:ext cx="10223825" cy="6325433"/>
          </a:xfrm>
          <a:prstGeom prst="rect">
            <a:avLst/>
          </a:prstGeom>
        </p:spPr>
      </p:pic>
    </p:spTree>
    <p:extLst>
      <p:ext uri="{BB962C8B-B14F-4D97-AF65-F5344CB8AC3E}">
        <p14:creationId xmlns:p14="http://schemas.microsoft.com/office/powerpoint/2010/main" val="153905789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390431" y="1224714"/>
            <a:ext cx="9691782" cy="3786440"/>
          </a:xfrm>
          <a:prstGeom prst="rect">
            <a:avLst/>
          </a:prstGeom>
        </p:spPr>
      </p:pic>
      <p:pic>
        <p:nvPicPr>
          <p:cNvPr id="3" name="图片 2"/>
          <p:cNvPicPr>
            <a:picLocks noChangeAspect="1"/>
          </p:cNvPicPr>
          <p:nvPr/>
        </p:nvPicPr>
        <p:blipFill>
          <a:blip r:embed="rId3"/>
          <a:stretch>
            <a:fillRect/>
          </a:stretch>
        </p:blipFill>
        <p:spPr>
          <a:xfrm>
            <a:off x="8979068" y="2578768"/>
            <a:ext cx="3026767" cy="998120"/>
          </a:xfrm>
          <a:prstGeom prst="rect">
            <a:avLst/>
          </a:prstGeom>
        </p:spPr>
      </p:pic>
    </p:spTree>
    <p:extLst>
      <p:ext uri="{BB962C8B-B14F-4D97-AF65-F5344CB8AC3E}">
        <p14:creationId xmlns:p14="http://schemas.microsoft.com/office/powerpoint/2010/main" val="223626203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570380" y="1096033"/>
            <a:ext cx="5468586" cy="2853175"/>
          </a:xfrm>
          <a:prstGeom prst="rect">
            <a:avLst/>
          </a:prstGeom>
        </p:spPr>
      </p:pic>
      <p:pic>
        <p:nvPicPr>
          <p:cNvPr id="3" name="图片 2"/>
          <p:cNvPicPr>
            <a:picLocks noChangeAspect="1"/>
          </p:cNvPicPr>
          <p:nvPr/>
        </p:nvPicPr>
        <p:blipFill>
          <a:blip r:embed="rId3"/>
          <a:stretch>
            <a:fillRect/>
          </a:stretch>
        </p:blipFill>
        <p:spPr>
          <a:xfrm>
            <a:off x="6631654" y="1096033"/>
            <a:ext cx="4584589" cy="2755631"/>
          </a:xfrm>
          <a:prstGeom prst="rect">
            <a:avLst/>
          </a:prstGeom>
        </p:spPr>
      </p:pic>
    </p:spTree>
    <p:extLst>
      <p:ext uri="{BB962C8B-B14F-4D97-AF65-F5344CB8AC3E}">
        <p14:creationId xmlns:p14="http://schemas.microsoft.com/office/powerpoint/2010/main" val="176913239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6445045" y="2153535"/>
            <a:ext cx="5133277" cy="2895851"/>
          </a:xfrm>
          <a:prstGeom prst="rect">
            <a:avLst/>
          </a:prstGeom>
        </p:spPr>
      </p:pic>
      <p:sp>
        <p:nvSpPr>
          <p:cNvPr id="3" name="文本框 2"/>
          <p:cNvSpPr txBox="1"/>
          <p:nvPr/>
        </p:nvSpPr>
        <p:spPr>
          <a:xfrm>
            <a:off x="1069258" y="744794"/>
            <a:ext cx="10228007" cy="1200329"/>
          </a:xfrm>
          <a:prstGeom prst="rect">
            <a:avLst/>
          </a:prstGeom>
          <a:noFill/>
        </p:spPr>
        <p:txBody>
          <a:bodyPr wrap="square" rtlCol="0">
            <a:spAutoFit/>
          </a:bodyPr>
          <a:lstStyle/>
          <a:p>
            <a:r>
              <a:rPr lang="zh-CN" altLang="en-US" dirty="0" smtClean="0"/>
              <a:t>思考</a:t>
            </a:r>
            <a:endParaRPr lang="en-US" altLang="zh-CN" dirty="0" smtClean="0"/>
          </a:p>
          <a:p>
            <a:endParaRPr lang="en-US" altLang="zh-CN" dirty="0"/>
          </a:p>
          <a:p>
            <a:r>
              <a:rPr lang="zh-CN" altLang="en-US" dirty="0" smtClean="0"/>
              <a:t>（</a:t>
            </a:r>
            <a:r>
              <a:rPr lang="en-US" altLang="zh-CN" dirty="0" smtClean="0"/>
              <a:t>1</a:t>
            </a:r>
            <a:r>
              <a:rPr lang="zh-CN" altLang="en-US" dirty="0" smtClean="0"/>
              <a:t>）增加</a:t>
            </a:r>
            <a:r>
              <a:rPr lang="en-US" altLang="zh-CN" dirty="0" smtClean="0"/>
              <a:t>steps</a:t>
            </a:r>
          </a:p>
          <a:p>
            <a:r>
              <a:rPr lang="zh-CN" altLang="en-US" dirty="0" smtClean="0"/>
              <a:t>（</a:t>
            </a:r>
            <a:r>
              <a:rPr lang="en-US" altLang="zh-CN" dirty="0" smtClean="0"/>
              <a:t>2</a:t>
            </a:r>
            <a:r>
              <a:rPr lang="zh-CN" altLang="en-US" dirty="0" smtClean="0"/>
              <a:t>）随机时间开始</a:t>
            </a:r>
            <a:endParaRPr lang="zh-CN" altLang="en-US" dirty="0"/>
          </a:p>
        </p:txBody>
      </p:sp>
      <p:sp>
        <p:nvSpPr>
          <p:cNvPr id="4" name="文本框 3"/>
          <p:cNvSpPr txBox="1"/>
          <p:nvPr/>
        </p:nvSpPr>
        <p:spPr>
          <a:xfrm>
            <a:off x="7388942" y="5361036"/>
            <a:ext cx="7160342" cy="369332"/>
          </a:xfrm>
          <a:prstGeom prst="rect">
            <a:avLst/>
          </a:prstGeom>
          <a:noFill/>
        </p:spPr>
        <p:txBody>
          <a:bodyPr wrap="square" rtlCol="0">
            <a:spAutoFit/>
          </a:bodyPr>
          <a:lstStyle/>
          <a:p>
            <a:r>
              <a:rPr lang="en-US" altLang="zh-CN" dirty="0" smtClean="0"/>
              <a:t>88 steps </a:t>
            </a:r>
            <a:r>
              <a:rPr lang="zh-CN" altLang="en-US" dirty="0" smtClean="0"/>
              <a:t>测试</a:t>
            </a:r>
            <a:r>
              <a:rPr lang="en-US" altLang="zh-CN" dirty="0" smtClean="0"/>
              <a:t>0209 0210 0211 </a:t>
            </a:r>
            <a:endParaRPr lang="zh-CN" altLang="en-US" dirty="0"/>
          </a:p>
        </p:txBody>
      </p:sp>
      <p:pic>
        <p:nvPicPr>
          <p:cNvPr id="5" name="图片 4"/>
          <p:cNvPicPr>
            <a:picLocks noChangeAspect="1"/>
          </p:cNvPicPr>
          <p:nvPr/>
        </p:nvPicPr>
        <p:blipFill>
          <a:blip r:embed="rId3"/>
          <a:stretch>
            <a:fillRect/>
          </a:stretch>
        </p:blipFill>
        <p:spPr>
          <a:xfrm>
            <a:off x="487632" y="2304261"/>
            <a:ext cx="5627096" cy="2883658"/>
          </a:xfrm>
          <a:prstGeom prst="rect">
            <a:avLst/>
          </a:prstGeom>
        </p:spPr>
      </p:pic>
    </p:spTree>
    <p:extLst>
      <p:ext uri="{BB962C8B-B14F-4D97-AF65-F5344CB8AC3E}">
        <p14:creationId xmlns:p14="http://schemas.microsoft.com/office/powerpoint/2010/main" val="37247552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1017" y="1630426"/>
            <a:ext cx="7826483" cy="2057608"/>
          </a:xfrm>
          <a:prstGeom prst="rect">
            <a:avLst/>
          </a:prstGeom>
        </p:spPr>
      </p:pic>
      <p:sp>
        <p:nvSpPr>
          <p:cNvPr id="4" name="文本框 3"/>
          <p:cNvSpPr txBox="1"/>
          <p:nvPr/>
        </p:nvSpPr>
        <p:spPr>
          <a:xfrm>
            <a:off x="820730" y="851953"/>
            <a:ext cx="7618513" cy="646331"/>
          </a:xfrm>
          <a:prstGeom prst="rect">
            <a:avLst/>
          </a:prstGeom>
          <a:noFill/>
        </p:spPr>
        <p:txBody>
          <a:bodyPr wrap="square" rtlCol="0">
            <a:spAutoFit/>
          </a:bodyPr>
          <a:lstStyle/>
          <a:p>
            <a:r>
              <a:rPr lang="en-US" altLang="zh-CN" b="1" dirty="0"/>
              <a:t>Recurrent Neural Networks</a:t>
            </a:r>
          </a:p>
          <a:p>
            <a:endParaRPr lang="zh-CN" altLang="en-US" dirty="0"/>
          </a:p>
        </p:txBody>
      </p:sp>
      <p:sp>
        <p:nvSpPr>
          <p:cNvPr id="5" name="文本框 4"/>
          <p:cNvSpPr txBox="1"/>
          <p:nvPr/>
        </p:nvSpPr>
        <p:spPr>
          <a:xfrm>
            <a:off x="651231" y="3907432"/>
            <a:ext cx="10803301" cy="646331"/>
          </a:xfrm>
          <a:prstGeom prst="rect">
            <a:avLst/>
          </a:prstGeom>
          <a:noFill/>
        </p:spPr>
        <p:txBody>
          <a:bodyPr wrap="square" rtlCol="0">
            <a:spAutoFit/>
          </a:bodyPr>
          <a:lstStyle/>
          <a:p>
            <a:r>
              <a:rPr lang="en-US" altLang="zh-CN" dirty="0"/>
              <a:t>RNN </a:t>
            </a:r>
            <a:r>
              <a:rPr lang="zh-CN" altLang="en-US" dirty="0"/>
              <a:t>的关键点之一就是他们可以用来连接先前的信息到当前的任务上，例如使用过去的视频段来推测对当前段的理解。</a:t>
            </a:r>
            <a:endParaRPr lang="zh-CN" altLang="en-US" dirty="0"/>
          </a:p>
        </p:txBody>
      </p:sp>
      <p:sp>
        <p:nvSpPr>
          <p:cNvPr id="6" name="文本框 5"/>
          <p:cNvSpPr txBox="1"/>
          <p:nvPr/>
        </p:nvSpPr>
        <p:spPr>
          <a:xfrm>
            <a:off x="651231" y="5419493"/>
            <a:ext cx="7493620" cy="369332"/>
          </a:xfrm>
          <a:prstGeom prst="rect">
            <a:avLst/>
          </a:prstGeom>
          <a:noFill/>
        </p:spPr>
        <p:txBody>
          <a:bodyPr wrap="square" rtlCol="0">
            <a:spAutoFit/>
          </a:bodyPr>
          <a:lstStyle/>
          <a:p>
            <a:r>
              <a:rPr lang="zh-CN" altLang="en-US" dirty="0" smtClean="0"/>
              <a:t>例：</a:t>
            </a:r>
            <a:r>
              <a:rPr lang="en-US" altLang="zh-CN" dirty="0" smtClean="0"/>
              <a:t>I </a:t>
            </a:r>
            <a:r>
              <a:rPr lang="en-US" altLang="zh-CN" dirty="0"/>
              <a:t>grew up in </a:t>
            </a:r>
            <a:r>
              <a:rPr lang="en-US" altLang="zh-CN" dirty="0">
                <a:solidFill>
                  <a:schemeClr val="accent2"/>
                </a:solidFill>
              </a:rPr>
              <a:t>France</a:t>
            </a:r>
            <a:r>
              <a:rPr lang="en-US" altLang="zh-CN" dirty="0"/>
              <a:t>... I speak </a:t>
            </a:r>
            <a:r>
              <a:rPr lang="en-US" altLang="zh-CN" dirty="0" smtClean="0"/>
              <a:t> </a:t>
            </a:r>
            <a:r>
              <a:rPr lang="en-US" altLang="zh-CN" dirty="0">
                <a:solidFill>
                  <a:srgbClr val="FF0000"/>
                </a:solidFill>
              </a:rPr>
              <a:t>French</a:t>
            </a:r>
            <a:endParaRPr lang="zh-CN" altLang="en-US" dirty="0">
              <a:solidFill>
                <a:srgbClr val="FF0000"/>
              </a:solidFill>
            </a:endParaRPr>
          </a:p>
        </p:txBody>
      </p:sp>
      <p:sp>
        <p:nvSpPr>
          <p:cNvPr id="7" name="文本框 6"/>
          <p:cNvSpPr txBox="1"/>
          <p:nvPr/>
        </p:nvSpPr>
        <p:spPr>
          <a:xfrm>
            <a:off x="651231" y="4773162"/>
            <a:ext cx="7618513" cy="646331"/>
          </a:xfrm>
          <a:prstGeom prst="rect">
            <a:avLst/>
          </a:prstGeom>
          <a:noFill/>
        </p:spPr>
        <p:txBody>
          <a:bodyPr wrap="square" rtlCol="0">
            <a:spAutoFit/>
          </a:bodyPr>
          <a:lstStyle/>
          <a:p>
            <a:r>
              <a:rPr lang="en-US" altLang="zh-CN" b="1" dirty="0" smtClean="0"/>
              <a:t>RNN</a:t>
            </a:r>
            <a:r>
              <a:rPr lang="zh-CN" altLang="en-US" b="1" dirty="0" smtClean="0"/>
              <a:t>无法解决长期</a:t>
            </a:r>
            <a:r>
              <a:rPr lang="zh-CN" altLang="en-US" b="1" dirty="0"/>
              <a:t>依赖（</a:t>
            </a:r>
            <a:r>
              <a:rPr lang="en-US" altLang="zh-CN" b="1" dirty="0"/>
              <a:t>Long-Term Dependencies</a:t>
            </a:r>
            <a:r>
              <a:rPr lang="zh-CN" altLang="en-US" b="1" dirty="0"/>
              <a:t>）问题</a:t>
            </a:r>
          </a:p>
          <a:p>
            <a:endParaRPr lang="zh-CN" altLang="en-US" dirty="0"/>
          </a:p>
        </p:txBody>
      </p:sp>
    </p:spTree>
    <p:extLst>
      <p:ext uri="{BB962C8B-B14F-4D97-AF65-F5344CB8AC3E}">
        <p14:creationId xmlns:p14="http://schemas.microsoft.com/office/powerpoint/2010/main" val="408335165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https://upload-images.jianshu.io/upload_images/1155267-4362ef3c4906a5fe.png?imageMogr2/auto-orient/strip%7CimageView2/2/w/43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47930" y="1347526"/>
            <a:ext cx="4133850" cy="1666875"/>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p:cNvSpPr txBox="1"/>
          <p:nvPr/>
        </p:nvSpPr>
        <p:spPr>
          <a:xfrm>
            <a:off x="4559573" y="3764573"/>
            <a:ext cx="7048500" cy="2585323"/>
          </a:xfrm>
          <a:prstGeom prst="rect">
            <a:avLst/>
          </a:prstGeom>
          <a:noFill/>
        </p:spPr>
        <p:txBody>
          <a:bodyPr wrap="square" rtlCol="0">
            <a:spAutoFit/>
          </a:bodyPr>
          <a:lstStyle/>
          <a:p>
            <a:r>
              <a:rPr lang="en-US" altLang="zh-CN" dirty="0" smtClean="0"/>
              <a:t>Action:</a:t>
            </a:r>
            <a:r>
              <a:rPr lang="zh-CN" altLang="en-US" dirty="0" smtClean="0"/>
              <a:t>参数在默认值基础上的调整比例</a:t>
            </a:r>
            <a:endParaRPr lang="en-US" altLang="zh-CN" dirty="0" smtClean="0"/>
          </a:p>
          <a:p>
            <a:endParaRPr lang="en-US" altLang="zh-CN" dirty="0" smtClean="0"/>
          </a:p>
          <a:p>
            <a:r>
              <a:rPr lang="en-US" altLang="zh-CN" dirty="0" smtClean="0"/>
              <a:t>State: </a:t>
            </a:r>
            <a:r>
              <a:rPr lang="zh-CN" altLang="en-US" dirty="0" smtClean="0"/>
              <a:t>模型的输出变量，输出变量的观测值</a:t>
            </a:r>
            <a:endParaRPr lang="en-US" altLang="zh-CN" dirty="0" smtClean="0"/>
          </a:p>
          <a:p>
            <a:endParaRPr lang="en-US" altLang="zh-CN" dirty="0" smtClean="0"/>
          </a:p>
          <a:p>
            <a:r>
              <a:rPr lang="en-US" altLang="zh-CN" dirty="0" smtClean="0"/>
              <a:t>Reward: </a:t>
            </a:r>
            <a:r>
              <a:rPr lang="en-US" altLang="zh-CN" dirty="0" err="1" smtClean="0"/>
              <a:t>mcpi</a:t>
            </a:r>
            <a:endParaRPr lang="en-US" altLang="zh-CN" dirty="0"/>
          </a:p>
          <a:p>
            <a:endParaRPr lang="en-US" altLang="zh-CN" dirty="0" smtClean="0"/>
          </a:p>
          <a:p>
            <a:r>
              <a:rPr lang="zh-CN" altLang="en-US" dirty="0" smtClean="0"/>
              <a:t>构建</a:t>
            </a:r>
            <a:r>
              <a:rPr lang="en-US" altLang="zh-CN" dirty="0" smtClean="0"/>
              <a:t>state</a:t>
            </a:r>
            <a:r>
              <a:rPr lang="zh-CN" altLang="en-US" dirty="0" smtClean="0"/>
              <a:t>到</a:t>
            </a:r>
            <a:r>
              <a:rPr lang="en-US" altLang="zh-CN" dirty="0" smtClean="0"/>
              <a:t>action</a:t>
            </a:r>
            <a:r>
              <a:rPr lang="zh-CN" altLang="en-US" dirty="0" smtClean="0"/>
              <a:t>的网络</a:t>
            </a:r>
            <a:r>
              <a:rPr lang="en-US" altLang="zh-CN" dirty="0" smtClean="0"/>
              <a:t>,</a:t>
            </a:r>
            <a:r>
              <a:rPr lang="zh-CN" altLang="en-US" dirty="0" smtClean="0"/>
              <a:t>根据每一步的</a:t>
            </a:r>
            <a:r>
              <a:rPr lang="en-US" altLang="zh-CN" dirty="0" smtClean="0"/>
              <a:t>reward</a:t>
            </a:r>
            <a:r>
              <a:rPr lang="zh-CN" altLang="en-US" dirty="0" smtClean="0"/>
              <a:t>来指导网络的参数</a:t>
            </a:r>
            <a:endParaRPr lang="en-US" altLang="zh-CN" dirty="0" smtClean="0"/>
          </a:p>
          <a:p>
            <a:endParaRPr lang="en-US" altLang="zh-CN" dirty="0"/>
          </a:p>
          <a:p>
            <a:endParaRPr lang="en-US" altLang="zh-CN" dirty="0" smtClean="0"/>
          </a:p>
        </p:txBody>
      </p:sp>
      <p:pic>
        <p:nvPicPr>
          <p:cNvPr id="4" name="图片 3"/>
          <p:cNvPicPr>
            <a:picLocks noChangeAspect="1"/>
          </p:cNvPicPr>
          <p:nvPr/>
        </p:nvPicPr>
        <p:blipFill>
          <a:blip r:embed="rId3"/>
          <a:stretch>
            <a:fillRect/>
          </a:stretch>
        </p:blipFill>
        <p:spPr>
          <a:xfrm>
            <a:off x="955912" y="922569"/>
            <a:ext cx="3748122" cy="2091832"/>
          </a:xfrm>
          <a:prstGeom prst="rect">
            <a:avLst/>
          </a:prstGeom>
        </p:spPr>
      </p:pic>
      <p:pic>
        <p:nvPicPr>
          <p:cNvPr id="6" name="图片 5"/>
          <p:cNvPicPr>
            <a:picLocks noChangeAspect="1"/>
          </p:cNvPicPr>
          <p:nvPr/>
        </p:nvPicPr>
        <p:blipFill>
          <a:blip r:embed="rId4"/>
          <a:stretch>
            <a:fillRect/>
          </a:stretch>
        </p:blipFill>
        <p:spPr>
          <a:xfrm>
            <a:off x="1441553" y="3218790"/>
            <a:ext cx="2168514" cy="3350296"/>
          </a:xfrm>
          <a:prstGeom prst="rect">
            <a:avLst/>
          </a:prstGeom>
        </p:spPr>
      </p:pic>
      <p:sp>
        <p:nvSpPr>
          <p:cNvPr id="7" name="文本框 6"/>
          <p:cNvSpPr txBox="1"/>
          <p:nvPr/>
        </p:nvSpPr>
        <p:spPr>
          <a:xfrm>
            <a:off x="2283725" y="359391"/>
            <a:ext cx="7606353" cy="461665"/>
          </a:xfrm>
          <a:prstGeom prst="rect">
            <a:avLst/>
          </a:prstGeom>
          <a:noFill/>
        </p:spPr>
        <p:txBody>
          <a:bodyPr wrap="square" rtlCol="0">
            <a:spAutoFit/>
          </a:bodyPr>
          <a:lstStyle/>
          <a:p>
            <a:pPr algn="ctr"/>
            <a:r>
              <a:rPr lang="zh-CN" altLang="en-US" sz="2400" b="1" dirty="0"/>
              <a:t>什么是强化学习</a:t>
            </a:r>
          </a:p>
        </p:txBody>
      </p:sp>
    </p:spTree>
    <p:extLst>
      <p:ext uri="{BB962C8B-B14F-4D97-AF65-F5344CB8AC3E}">
        <p14:creationId xmlns:p14="http://schemas.microsoft.com/office/powerpoint/2010/main" val="251281907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8542" y="922176"/>
            <a:ext cx="7491945" cy="2815521"/>
          </a:xfrm>
          <a:prstGeom prst="rect">
            <a:avLst/>
          </a:prstGeom>
        </p:spPr>
      </p:pic>
      <p:sp>
        <p:nvSpPr>
          <p:cNvPr id="3" name="文本框 2"/>
          <p:cNvSpPr txBox="1"/>
          <p:nvPr/>
        </p:nvSpPr>
        <p:spPr>
          <a:xfrm>
            <a:off x="374682" y="3846657"/>
            <a:ext cx="7279516" cy="1200329"/>
          </a:xfrm>
          <a:prstGeom prst="rect">
            <a:avLst/>
          </a:prstGeom>
          <a:noFill/>
        </p:spPr>
        <p:txBody>
          <a:bodyPr wrap="square" rtlCol="0">
            <a:spAutoFit/>
          </a:bodyPr>
          <a:lstStyle/>
          <a:p>
            <a:r>
              <a:rPr lang="zh-CN" altLang="en-US" b="1" dirty="0" smtClean="0"/>
              <a:t>遗忘门：</a:t>
            </a:r>
            <a:r>
              <a:rPr lang="zh-CN" altLang="en-US" dirty="0" smtClean="0"/>
              <a:t>决定丢弃什么信息</a:t>
            </a:r>
            <a:endParaRPr lang="en-US" altLang="zh-CN" dirty="0" smtClean="0"/>
          </a:p>
          <a:p>
            <a:r>
              <a:rPr lang="zh-CN" altLang="en-US" b="1" dirty="0" smtClean="0"/>
              <a:t>输入门：</a:t>
            </a:r>
            <a:r>
              <a:rPr lang="zh-CN" altLang="en-US" dirty="0"/>
              <a:t>确定更新信息</a:t>
            </a:r>
            <a:endParaRPr lang="en-US" altLang="zh-CN" dirty="0"/>
          </a:p>
          <a:p>
            <a:r>
              <a:rPr lang="zh-CN" altLang="en-US" b="1" dirty="0" smtClean="0"/>
              <a:t>输出门：</a:t>
            </a:r>
            <a:r>
              <a:rPr lang="zh-CN" altLang="en-US" dirty="0" smtClean="0"/>
              <a:t>输出信息</a:t>
            </a:r>
            <a:endParaRPr lang="zh-CN" altLang="en-US" dirty="0"/>
          </a:p>
          <a:p>
            <a:endParaRPr lang="zh-CN" altLang="en-US" dirty="0"/>
          </a:p>
        </p:txBody>
      </p:sp>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39502" y="3368448"/>
            <a:ext cx="4537618" cy="1401539"/>
          </a:xfrm>
          <a:prstGeom prst="rect">
            <a:avLst/>
          </a:prstGeom>
        </p:spPr>
      </p:pic>
      <p:pic>
        <p:nvPicPr>
          <p:cNvPr id="5" name="图片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8276" y="4999001"/>
            <a:ext cx="4601057" cy="1421133"/>
          </a:xfrm>
          <a:prstGeom prst="rect">
            <a:avLst/>
          </a:prstGeom>
        </p:spPr>
      </p:pic>
      <p:pic>
        <p:nvPicPr>
          <p:cNvPr id="6" name="图片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39333" y="5155946"/>
            <a:ext cx="3926066" cy="1212648"/>
          </a:xfrm>
          <a:prstGeom prst="rect">
            <a:avLst/>
          </a:prstGeom>
        </p:spPr>
      </p:pic>
      <p:pic>
        <p:nvPicPr>
          <p:cNvPr id="7" name="图片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192615" y="5157591"/>
            <a:ext cx="3574152" cy="1103952"/>
          </a:xfrm>
          <a:prstGeom prst="rect">
            <a:avLst/>
          </a:prstGeom>
        </p:spPr>
      </p:pic>
      <p:sp>
        <p:nvSpPr>
          <p:cNvPr id="8" name="文本框 7"/>
          <p:cNvSpPr txBox="1"/>
          <p:nvPr/>
        </p:nvSpPr>
        <p:spPr>
          <a:xfrm>
            <a:off x="471974" y="275845"/>
            <a:ext cx="7618513" cy="646331"/>
          </a:xfrm>
          <a:prstGeom prst="rect">
            <a:avLst/>
          </a:prstGeom>
          <a:noFill/>
        </p:spPr>
        <p:txBody>
          <a:bodyPr wrap="square" rtlCol="0">
            <a:spAutoFit/>
          </a:bodyPr>
          <a:lstStyle/>
          <a:p>
            <a:r>
              <a:rPr lang="en-US" altLang="zh-CN" b="1" dirty="0"/>
              <a:t>Long Short-Term Memory </a:t>
            </a:r>
            <a:r>
              <a:rPr lang="en-US" altLang="zh-CN" b="1" dirty="0"/>
              <a:t>Neural Networks</a:t>
            </a:r>
          </a:p>
          <a:p>
            <a:endParaRPr lang="zh-CN" altLang="en-US" dirty="0"/>
          </a:p>
        </p:txBody>
      </p:sp>
    </p:spTree>
    <p:extLst>
      <p:ext uri="{BB962C8B-B14F-4D97-AF65-F5344CB8AC3E}">
        <p14:creationId xmlns:p14="http://schemas.microsoft.com/office/powerpoint/2010/main" val="323377218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5386213" y="123492"/>
            <a:ext cx="6096000" cy="4572000"/>
          </a:xfrm>
          <a:prstGeom prst="rect">
            <a:avLst/>
          </a:prstGeom>
        </p:spPr>
      </p:pic>
      <p:sp>
        <p:nvSpPr>
          <p:cNvPr id="3" name="文本框 2"/>
          <p:cNvSpPr txBox="1"/>
          <p:nvPr/>
        </p:nvSpPr>
        <p:spPr>
          <a:xfrm>
            <a:off x="7707722" y="4964523"/>
            <a:ext cx="5004668" cy="646331"/>
          </a:xfrm>
          <a:prstGeom prst="rect">
            <a:avLst/>
          </a:prstGeom>
          <a:noFill/>
        </p:spPr>
        <p:txBody>
          <a:bodyPr wrap="square" rtlCol="0">
            <a:spAutoFit/>
          </a:bodyPr>
          <a:lstStyle/>
          <a:p>
            <a:r>
              <a:rPr lang="en-US" altLang="zh-CN" dirty="0"/>
              <a:t>Train Score: 0.59 RMSE</a:t>
            </a:r>
          </a:p>
          <a:p>
            <a:r>
              <a:rPr lang="en-US" altLang="zh-CN" dirty="0"/>
              <a:t>Test Score: 0.62 RMSE</a:t>
            </a:r>
            <a:endParaRPr lang="zh-CN" altLang="en-US" dirty="0"/>
          </a:p>
        </p:txBody>
      </p:sp>
      <p:pic>
        <p:nvPicPr>
          <p:cNvPr id="4" name="图片 3"/>
          <p:cNvPicPr>
            <a:picLocks noChangeAspect="1"/>
          </p:cNvPicPr>
          <p:nvPr/>
        </p:nvPicPr>
        <p:blipFill>
          <a:blip r:embed="rId3"/>
          <a:stretch>
            <a:fillRect/>
          </a:stretch>
        </p:blipFill>
        <p:spPr>
          <a:xfrm>
            <a:off x="535260" y="557560"/>
            <a:ext cx="4750418" cy="3562814"/>
          </a:xfrm>
          <a:prstGeom prst="rect">
            <a:avLst/>
          </a:prstGeom>
        </p:spPr>
      </p:pic>
      <p:sp>
        <p:nvSpPr>
          <p:cNvPr id="5" name="文本框 4"/>
          <p:cNvSpPr txBox="1"/>
          <p:nvPr/>
        </p:nvSpPr>
        <p:spPr>
          <a:xfrm>
            <a:off x="3809256" y="4614108"/>
            <a:ext cx="3898466" cy="1477328"/>
          </a:xfrm>
          <a:prstGeom prst="rect">
            <a:avLst/>
          </a:prstGeom>
          <a:noFill/>
        </p:spPr>
        <p:txBody>
          <a:bodyPr wrap="square" rtlCol="0">
            <a:spAutoFit/>
          </a:bodyPr>
          <a:lstStyle/>
          <a:p>
            <a:r>
              <a:rPr lang="en-US" altLang="zh-CN" dirty="0"/>
              <a:t>1</a:t>
            </a:r>
            <a:r>
              <a:rPr lang="zh-CN" altLang="en-US" dirty="0" smtClean="0"/>
              <a:t>输入层，</a:t>
            </a:r>
            <a:r>
              <a:rPr lang="en-US" altLang="zh-CN" dirty="0" smtClean="0"/>
              <a:t>4</a:t>
            </a:r>
            <a:r>
              <a:rPr lang="zh-CN" altLang="en-US" dirty="0" smtClean="0"/>
              <a:t>隐藏层，</a:t>
            </a:r>
            <a:r>
              <a:rPr lang="en-US" altLang="zh-CN" dirty="0" smtClean="0"/>
              <a:t>1</a:t>
            </a:r>
            <a:r>
              <a:rPr lang="zh-CN" altLang="en-US" dirty="0" smtClean="0"/>
              <a:t>输出层</a:t>
            </a:r>
            <a:endParaRPr lang="en-US" altLang="zh-CN" dirty="0" smtClean="0"/>
          </a:p>
          <a:p>
            <a:endParaRPr lang="en-US" altLang="zh-CN" dirty="0"/>
          </a:p>
          <a:p>
            <a:r>
              <a:rPr lang="en-US" altLang="zh-CN" dirty="0" smtClean="0"/>
              <a:t>100 epoch</a:t>
            </a:r>
          </a:p>
          <a:p>
            <a:endParaRPr lang="en-US" altLang="zh-CN" dirty="0"/>
          </a:p>
          <a:p>
            <a:r>
              <a:rPr lang="zh-CN" altLang="en-US" dirty="0" smtClean="0"/>
              <a:t>损失函数</a:t>
            </a:r>
            <a:r>
              <a:rPr lang="en-US" altLang="zh-CN" dirty="0" smtClean="0"/>
              <a:t>RMSE </a:t>
            </a:r>
            <a:endParaRPr lang="zh-CN" altLang="en-US" dirty="0"/>
          </a:p>
        </p:txBody>
      </p:sp>
      <p:pic>
        <p:nvPicPr>
          <p:cNvPr id="6" name="图片 5"/>
          <p:cNvPicPr>
            <a:picLocks noChangeAspect="1"/>
          </p:cNvPicPr>
          <p:nvPr/>
        </p:nvPicPr>
        <p:blipFill>
          <a:blip r:embed="rId4"/>
          <a:stretch>
            <a:fillRect/>
          </a:stretch>
        </p:blipFill>
        <p:spPr>
          <a:xfrm>
            <a:off x="617505" y="4607684"/>
            <a:ext cx="2465260" cy="1483752"/>
          </a:xfrm>
          <a:prstGeom prst="rect">
            <a:avLst/>
          </a:prstGeom>
        </p:spPr>
      </p:pic>
      <p:sp>
        <p:nvSpPr>
          <p:cNvPr id="7" name="文本框 6"/>
          <p:cNvSpPr txBox="1"/>
          <p:nvPr/>
        </p:nvSpPr>
        <p:spPr>
          <a:xfrm>
            <a:off x="713678" y="338997"/>
            <a:ext cx="5049272" cy="374681"/>
          </a:xfrm>
          <a:prstGeom prst="rect">
            <a:avLst/>
          </a:prstGeom>
          <a:noFill/>
        </p:spPr>
        <p:txBody>
          <a:bodyPr wrap="square" rtlCol="0">
            <a:spAutoFit/>
          </a:bodyPr>
          <a:lstStyle/>
          <a:p>
            <a:r>
              <a:rPr lang="en-US" altLang="zh-CN" b="1" dirty="0" smtClean="0"/>
              <a:t>LSTM</a:t>
            </a:r>
            <a:r>
              <a:rPr lang="zh-CN" altLang="en-US" b="1" dirty="0" smtClean="0"/>
              <a:t>实例：</a:t>
            </a:r>
            <a:r>
              <a:rPr lang="en-US" altLang="zh-CN" b="1" dirty="0" smtClean="0"/>
              <a:t>SST</a:t>
            </a:r>
            <a:r>
              <a:rPr lang="zh-CN" altLang="en-US" b="1" dirty="0" smtClean="0"/>
              <a:t>预测</a:t>
            </a:r>
            <a:endParaRPr lang="zh-CN" altLang="en-US" b="1" dirty="0"/>
          </a:p>
        </p:txBody>
      </p:sp>
      <p:pic>
        <p:nvPicPr>
          <p:cNvPr id="8" name="图片 7"/>
          <p:cNvPicPr>
            <a:picLocks noChangeAspect="1"/>
          </p:cNvPicPr>
          <p:nvPr/>
        </p:nvPicPr>
        <p:blipFill>
          <a:blip r:embed="rId5"/>
          <a:stretch>
            <a:fillRect/>
          </a:stretch>
        </p:blipFill>
        <p:spPr>
          <a:xfrm>
            <a:off x="5334496" y="169197"/>
            <a:ext cx="5867522" cy="4399207"/>
          </a:xfrm>
          <a:prstGeom prst="rect">
            <a:avLst/>
          </a:prstGeom>
        </p:spPr>
      </p:pic>
    </p:spTree>
    <p:extLst>
      <p:ext uri="{BB962C8B-B14F-4D97-AF65-F5344CB8AC3E}">
        <p14:creationId xmlns:p14="http://schemas.microsoft.com/office/powerpoint/2010/main" val="1310690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78759" y="1208792"/>
            <a:ext cx="11713241" cy="923330"/>
          </a:xfrm>
          <a:prstGeom prst="rect">
            <a:avLst/>
          </a:prstGeom>
          <a:noFill/>
        </p:spPr>
        <p:txBody>
          <a:bodyPr wrap="square" rtlCol="0">
            <a:spAutoFit/>
          </a:bodyPr>
          <a:lstStyle/>
          <a:p>
            <a:r>
              <a:rPr lang="en-US" altLang="zh-CN" dirty="0"/>
              <a:t> </a:t>
            </a:r>
            <a:r>
              <a:rPr lang="en-US" altLang="zh-CN" dirty="0" smtClean="0"/>
              <a:t>DBN</a:t>
            </a:r>
            <a:r>
              <a:rPr lang="zh-CN" altLang="en-US" dirty="0" smtClean="0"/>
              <a:t>是</a:t>
            </a:r>
            <a:r>
              <a:rPr lang="zh-CN" altLang="en-US" dirty="0"/>
              <a:t>一个概率生成模型，与传统的判别模型的神经网络相对，生成模型是建立一个观察数据和标签之间的联合分布，对</a:t>
            </a:r>
            <a:r>
              <a:rPr lang="en-US" altLang="zh-CN" dirty="0"/>
              <a:t>P(</a:t>
            </a:r>
            <a:r>
              <a:rPr lang="en-US" altLang="zh-CN" dirty="0" err="1"/>
              <a:t>Observation|Label</a:t>
            </a:r>
            <a:r>
              <a:rPr lang="en-US" altLang="zh-CN" dirty="0"/>
              <a:t>)</a:t>
            </a:r>
            <a:r>
              <a:rPr lang="zh-CN" altLang="en-US" dirty="0"/>
              <a:t>和 </a:t>
            </a:r>
            <a:r>
              <a:rPr lang="en-US" altLang="zh-CN" dirty="0"/>
              <a:t>P(</a:t>
            </a:r>
            <a:r>
              <a:rPr lang="en-US" altLang="zh-CN" dirty="0" err="1"/>
              <a:t>Label|Observation</a:t>
            </a:r>
            <a:r>
              <a:rPr lang="en-US" altLang="zh-CN" dirty="0"/>
              <a:t>)</a:t>
            </a:r>
            <a:r>
              <a:rPr lang="zh-CN" altLang="en-US" dirty="0"/>
              <a:t>都做了评估，而判别模型仅仅而已评估了后者，也就是</a:t>
            </a:r>
            <a:r>
              <a:rPr lang="en-US" altLang="zh-CN" dirty="0"/>
              <a:t>P(</a:t>
            </a:r>
            <a:r>
              <a:rPr lang="en-US" altLang="zh-CN" dirty="0" err="1"/>
              <a:t>Label|Observation</a:t>
            </a:r>
            <a:r>
              <a:rPr lang="en-US" altLang="zh-CN" dirty="0"/>
              <a:t>)</a:t>
            </a:r>
            <a:r>
              <a:rPr lang="zh-CN" altLang="en-US" dirty="0"/>
              <a:t>。</a:t>
            </a: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6125" y="2531565"/>
            <a:ext cx="3515216" cy="2133898"/>
          </a:xfrm>
          <a:prstGeom prst="rect">
            <a:avLst/>
          </a:prstGeom>
        </p:spPr>
      </p:pic>
      <p:sp>
        <p:nvSpPr>
          <p:cNvPr id="4" name="文本框 3"/>
          <p:cNvSpPr txBox="1"/>
          <p:nvPr/>
        </p:nvSpPr>
        <p:spPr>
          <a:xfrm>
            <a:off x="4656749" y="2531565"/>
            <a:ext cx="6949440" cy="2031325"/>
          </a:xfrm>
          <a:prstGeom prst="rect">
            <a:avLst/>
          </a:prstGeom>
          <a:noFill/>
        </p:spPr>
        <p:txBody>
          <a:bodyPr wrap="square" rtlCol="0">
            <a:spAutoFit/>
          </a:bodyPr>
          <a:lstStyle/>
          <a:p>
            <a:r>
              <a:rPr lang="en-US" altLang="zh-CN" dirty="0"/>
              <a:t>1.</a:t>
            </a:r>
            <a:r>
              <a:rPr lang="zh-CN" altLang="en-US" dirty="0"/>
              <a:t>对有标签的数据进行分类</a:t>
            </a:r>
            <a:r>
              <a:rPr lang="en-US" altLang="zh-CN" dirty="0"/>
              <a:t>—</a:t>
            </a:r>
            <a:r>
              <a:rPr lang="zh-CN" altLang="en-US" dirty="0"/>
              <a:t>最后一层</a:t>
            </a:r>
            <a:r>
              <a:rPr lang="en-US" altLang="zh-CN" dirty="0"/>
              <a:t>RBM</a:t>
            </a:r>
            <a:r>
              <a:rPr lang="zh-CN" altLang="en-US" dirty="0"/>
              <a:t>加全连接层组成一个</a:t>
            </a:r>
            <a:r>
              <a:rPr lang="en-US" altLang="zh-CN" dirty="0" err="1"/>
              <a:t>softmax</a:t>
            </a:r>
            <a:r>
              <a:rPr lang="zh-CN" altLang="en-US" dirty="0" smtClean="0"/>
              <a:t>分类器</a:t>
            </a:r>
            <a:endParaRPr lang="en-US" altLang="zh-CN" dirty="0" smtClean="0"/>
          </a:p>
          <a:p>
            <a:endParaRPr lang="en-US" altLang="zh-CN" dirty="0"/>
          </a:p>
          <a:p>
            <a:r>
              <a:rPr lang="en-US" altLang="zh-CN" dirty="0"/>
              <a:t>2.</a:t>
            </a:r>
            <a:r>
              <a:rPr lang="zh-CN" altLang="en-US" dirty="0"/>
              <a:t>特征提取</a:t>
            </a:r>
            <a:r>
              <a:rPr lang="en-US" altLang="zh-CN" dirty="0"/>
              <a:t>---</a:t>
            </a:r>
            <a:r>
              <a:rPr lang="zh-CN" altLang="en-US" dirty="0"/>
              <a:t>深度信念网络将隐藏层神经元值</a:t>
            </a:r>
            <a:r>
              <a:rPr lang="en-US" altLang="zh-CN" dirty="0"/>
              <a:t>h</a:t>
            </a:r>
            <a:r>
              <a:rPr lang="zh-CN" altLang="en-US" dirty="0"/>
              <a:t>作为提取后的</a:t>
            </a:r>
            <a:r>
              <a:rPr lang="zh-CN" altLang="en-US" dirty="0" smtClean="0"/>
              <a:t>特征</a:t>
            </a:r>
            <a:endParaRPr lang="en-US" altLang="zh-CN" dirty="0" smtClean="0"/>
          </a:p>
          <a:p>
            <a:endParaRPr lang="en-US" altLang="zh-CN" dirty="0"/>
          </a:p>
          <a:p>
            <a:r>
              <a:rPr lang="en-US" altLang="zh-CN" dirty="0"/>
              <a:t>3.</a:t>
            </a:r>
            <a:r>
              <a:rPr lang="zh-CN" altLang="en-US" dirty="0"/>
              <a:t>数据的生成和重构</a:t>
            </a:r>
            <a:r>
              <a:rPr lang="en-US" altLang="zh-CN" dirty="0"/>
              <a:t>—</a:t>
            </a:r>
            <a:r>
              <a:rPr lang="zh-CN" altLang="en-US" dirty="0"/>
              <a:t>作为生成模型，建立了数据的联合概率分布，通过</a:t>
            </a:r>
            <a:r>
              <a:rPr lang="en-US" altLang="zh-CN" dirty="0"/>
              <a:t>P(</a:t>
            </a:r>
            <a:r>
              <a:rPr lang="en-US" altLang="zh-CN" dirty="0" err="1"/>
              <a:t>v|h</a:t>
            </a:r>
            <a:r>
              <a:rPr lang="en-US" altLang="zh-CN" dirty="0"/>
              <a:t>)</a:t>
            </a:r>
            <a:r>
              <a:rPr lang="zh-CN" altLang="en-US" dirty="0"/>
              <a:t>来生成数据</a:t>
            </a:r>
            <a:endParaRPr lang="zh-CN" altLang="en-US" dirty="0"/>
          </a:p>
        </p:txBody>
      </p:sp>
      <p:sp>
        <p:nvSpPr>
          <p:cNvPr id="5" name="文本框 4"/>
          <p:cNvSpPr txBox="1"/>
          <p:nvPr/>
        </p:nvSpPr>
        <p:spPr>
          <a:xfrm>
            <a:off x="478759" y="400738"/>
            <a:ext cx="7618513" cy="923330"/>
          </a:xfrm>
          <a:prstGeom prst="rect">
            <a:avLst/>
          </a:prstGeom>
          <a:noFill/>
        </p:spPr>
        <p:txBody>
          <a:bodyPr wrap="square" rtlCol="0">
            <a:spAutoFit/>
          </a:bodyPr>
          <a:lstStyle/>
          <a:p>
            <a:r>
              <a:rPr lang="en-US" altLang="zh-CN" b="1" dirty="0" smtClean="0"/>
              <a:t>Deep Belief </a:t>
            </a:r>
            <a:r>
              <a:rPr lang="en-US" altLang="zh-CN" b="1" dirty="0"/>
              <a:t>Networks</a:t>
            </a:r>
          </a:p>
          <a:p>
            <a:endParaRPr lang="en-US" altLang="zh-CN" b="1" dirty="0"/>
          </a:p>
          <a:p>
            <a:endParaRPr lang="zh-CN" altLang="en-US" dirty="0"/>
          </a:p>
        </p:txBody>
      </p:sp>
    </p:spTree>
    <p:extLst>
      <p:ext uri="{BB962C8B-B14F-4D97-AF65-F5344CB8AC3E}">
        <p14:creationId xmlns:p14="http://schemas.microsoft.com/office/powerpoint/2010/main" val="112479038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a:blip r:embed="rId2"/>
          <a:stretch>
            <a:fillRect/>
          </a:stretch>
        </p:blipFill>
        <p:spPr>
          <a:xfrm>
            <a:off x="177793" y="3451002"/>
            <a:ext cx="3762375" cy="1057275"/>
          </a:xfrm>
          <a:prstGeom prst="rect">
            <a:avLst/>
          </a:prstGeom>
        </p:spPr>
      </p:pic>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1576" y="959889"/>
            <a:ext cx="4248743" cy="743054"/>
          </a:xfrm>
          <a:prstGeom prst="rect">
            <a:avLst/>
          </a:prstGeom>
        </p:spPr>
      </p:pic>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3682" y="1902938"/>
            <a:ext cx="3277057" cy="1467055"/>
          </a:xfrm>
          <a:prstGeom prst="rect">
            <a:avLst/>
          </a:prstGeom>
        </p:spPr>
      </p:pic>
      <p:pic>
        <p:nvPicPr>
          <p:cNvPr id="5" name="图片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8050" y="4508277"/>
            <a:ext cx="5172797" cy="2286319"/>
          </a:xfrm>
          <a:prstGeom prst="rect">
            <a:avLst/>
          </a:prstGeom>
        </p:spPr>
      </p:pic>
      <p:pic>
        <p:nvPicPr>
          <p:cNvPr id="6" name="图片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13997" y="2351698"/>
            <a:ext cx="6049520" cy="3299739"/>
          </a:xfrm>
          <a:prstGeom prst="rect">
            <a:avLst/>
          </a:prstGeom>
        </p:spPr>
      </p:pic>
      <p:sp>
        <p:nvSpPr>
          <p:cNvPr id="7" name="文本框 6"/>
          <p:cNvSpPr txBox="1"/>
          <p:nvPr/>
        </p:nvSpPr>
        <p:spPr>
          <a:xfrm>
            <a:off x="481733" y="476331"/>
            <a:ext cx="5771871" cy="369332"/>
          </a:xfrm>
          <a:prstGeom prst="rect">
            <a:avLst/>
          </a:prstGeom>
          <a:noFill/>
        </p:spPr>
        <p:txBody>
          <a:bodyPr wrap="square" rtlCol="0">
            <a:spAutoFit/>
          </a:bodyPr>
          <a:lstStyle/>
          <a:p>
            <a:r>
              <a:rPr lang="zh-CN" altLang="en-US" dirty="0"/>
              <a:t>⾼</a:t>
            </a:r>
            <a:r>
              <a:rPr lang="zh-CN" altLang="en-US" dirty="0" smtClean="0"/>
              <a:t>能量的</a:t>
            </a:r>
            <a:r>
              <a:rPr lang="zh-CN" altLang="en-US" dirty="0"/>
              <a:t>粒⼦概率低，低能量的粒⼦概率</a:t>
            </a:r>
            <a:r>
              <a:rPr lang="zh-CN" altLang="en-US" dirty="0" smtClean="0"/>
              <a:t>⾼</a:t>
            </a:r>
            <a:endParaRPr lang="zh-CN" altLang="en-US" dirty="0"/>
          </a:p>
        </p:txBody>
      </p:sp>
      <p:pic>
        <p:nvPicPr>
          <p:cNvPr id="10" name="图片 9"/>
          <p:cNvPicPr>
            <a:picLocks noChangeAspect="1"/>
          </p:cNvPicPr>
          <p:nvPr/>
        </p:nvPicPr>
        <p:blipFill>
          <a:blip r:embed="rId7"/>
          <a:stretch>
            <a:fillRect/>
          </a:stretch>
        </p:blipFill>
        <p:spPr>
          <a:xfrm>
            <a:off x="4650319" y="739552"/>
            <a:ext cx="3067050" cy="990600"/>
          </a:xfrm>
          <a:prstGeom prst="rect">
            <a:avLst/>
          </a:prstGeom>
        </p:spPr>
      </p:pic>
      <p:sp>
        <p:nvSpPr>
          <p:cNvPr id="13" name="矩形 12"/>
          <p:cNvSpPr/>
          <p:nvPr/>
        </p:nvSpPr>
        <p:spPr>
          <a:xfrm>
            <a:off x="5154837" y="5949817"/>
            <a:ext cx="7005939" cy="646331"/>
          </a:xfrm>
          <a:prstGeom prst="rect">
            <a:avLst/>
          </a:prstGeom>
        </p:spPr>
        <p:txBody>
          <a:bodyPr wrap="square">
            <a:spAutoFit/>
          </a:bodyPr>
          <a:lstStyle/>
          <a:p>
            <a:r>
              <a:rPr lang="zh-CN" altLang="en-US" dirty="0"/>
              <a:t>由于梯度求解过程中第二项存在关于模型分布</a:t>
            </a:r>
            <a:r>
              <a:rPr lang="en-US" altLang="zh-CN" dirty="0" smtClean="0"/>
              <a:t>p(v)</a:t>
            </a:r>
            <a:r>
              <a:rPr lang="zh-CN" altLang="en-US" dirty="0" smtClean="0"/>
              <a:t>的</a:t>
            </a:r>
            <a:r>
              <a:rPr lang="zh-CN" altLang="en-US" dirty="0"/>
              <a:t>期望，直接计算比较困难，因此实际中采用采样的方法近似求解；</a:t>
            </a:r>
          </a:p>
        </p:txBody>
      </p:sp>
      <p:sp>
        <p:nvSpPr>
          <p:cNvPr id="14" name="矩形 13"/>
          <p:cNvSpPr/>
          <p:nvPr/>
        </p:nvSpPr>
        <p:spPr>
          <a:xfrm>
            <a:off x="7020808" y="634687"/>
            <a:ext cx="4986825" cy="1200329"/>
          </a:xfrm>
          <a:prstGeom prst="rect">
            <a:avLst/>
          </a:prstGeom>
        </p:spPr>
        <p:txBody>
          <a:bodyPr wrap="square">
            <a:spAutoFit/>
          </a:bodyPr>
          <a:lstStyle/>
          <a:p>
            <a:r>
              <a:rPr lang="zh-CN" altLang="en-US" dirty="0">
                <a:solidFill>
                  <a:srgbClr val="333333"/>
                </a:solidFill>
                <a:latin typeface="-apple-system"/>
              </a:rPr>
              <a:t>为估算上述的梯度的第二项，需要进行</a:t>
            </a:r>
            <a:r>
              <a:rPr lang="en-US" altLang="zh-CN" dirty="0">
                <a:solidFill>
                  <a:srgbClr val="333333"/>
                </a:solidFill>
                <a:latin typeface="-apple-system"/>
              </a:rPr>
              <a:t>Gibbs</a:t>
            </a:r>
            <a:r>
              <a:rPr lang="zh-CN" altLang="en-US" dirty="0">
                <a:solidFill>
                  <a:srgbClr val="333333"/>
                </a:solidFill>
                <a:latin typeface="-apple-system"/>
              </a:rPr>
              <a:t>采样，当采取的样本迭代次数够多时，样本的分布就是模型的分布，然后由于迭代的时间需要较长，因此在实际中并不适用</a:t>
            </a:r>
            <a:endParaRPr lang="zh-CN" altLang="en-US" dirty="0"/>
          </a:p>
        </p:txBody>
      </p:sp>
      <p:sp>
        <p:nvSpPr>
          <p:cNvPr id="15" name="文本框 14"/>
          <p:cNvSpPr txBox="1"/>
          <p:nvPr/>
        </p:nvSpPr>
        <p:spPr>
          <a:xfrm>
            <a:off x="481733" y="3430115"/>
            <a:ext cx="5128324" cy="369332"/>
          </a:xfrm>
          <a:prstGeom prst="rect">
            <a:avLst/>
          </a:prstGeom>
          <a:noFill/>
        </p:spPr>
        <p:txBody>
          <a:bodyPr wrap="square" rtlCol="0">
            <a:spAutoFit/>
          </a:bodyPr>
          <a:lstStyle/>
          <a:p>
            <a:r>
              <a:rPr lang="zh-CN" altLang="en-US" dirty="0" smtClean="0"/>
              <a:t>训练过程：最</a:t>
            </a:r>
            <a:r>
              <a:rPr lang="zh-CN" altLang="en-US" dirty="0"/>
              <a:t>⼤</a:t>
            </a:r>
            <a:r>
              <a:rPr lang="zh-CN" altLang="en-US" dirty="0" smtClean="0"/>
              <a:t>化显元概率分布的对数</a:t>
            </a:r>
            <a:r>
              <a:rPr lang="zh-CN" altLang="en-US" dirty="0"/>
              <a:t>似然函数</a:t>
            </a:r>
            <a:endParaRPr lang="zh-CN" altLang="en-US" dirty="0"/>
          </a:p>
        </p:txBody>
      </p:sp>
    </p:spTree>
    <p:extLst>
      <p:ext uri="{BB962C8B-B14F-4D97-AF65-F5344CB8AC3E}">
        <p14:creationId xmlns:p14="http://schemas.microsoft.com/office/powerpoint/2010/main" val="467795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par>
                                <p:cTn id="10" presetID="53" presetClass="entr" presetSubtype="16" fill="hold" nodeType="with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p:cTn id="12" dur="500" fill="hold"/>
                                        <p:tgtEl>
                                          <p:spTgt spid="10"/>
                                        </p:tgtEl>
                                        <p:attrNameLst>
                                          <p:attrName>ppt_w</p:attrName>
                                        </p:attrNameLst>
                                      </p:cBhvr>
                                      <p:tavLst>
                                        <p:tav tm="0">
                                          <p:val>
                                            <p:fltVal val="0"/>
                                          </p:val>
                                        </p:tav>
                                        <p:tav tm="100000">
                                          <p:val>
                                            <p:strVal val="#ppt_w"/>
                                          </p:val>
                                        </p:tav>
                                      </p:tavLst>
                                    </p:anim>
                                    <p:anim calcmode="lin" valueType="num">
                                      <p:cBhvr>
                                        <p:cTn id="13" dur="500" fill="hold"/>
                                        <p:tgtEl>
                                          <p:spTgt spid="10"/>
                                        </p:tgtEl>
                                        <p:attrNameLst>
                                          <p:attrName>ppt_h</p:attrName>
                                        </p:attrNameLst>
                                      </p:cBhvr>
                                      <p:tavLst>
                                        <p:tav tm="0">
                                          <p:val>
                                            <p:fltVal val="0"/>
                                          </p:val>
                                        </p:tav>
                                        <p:tav tm="100000">
                                          <p:val>
                                            <p:strVal val="#ppt_h"/>
                                          </p:val>
                                        </p:tav>
                                      </p:tavLst>
                                    </p:anim>
                                    <p:animEffect transition="in" filter="fade">
                                      <p:cBhvr>
                                        <p:cTn id="14" dur="500"/>
                                        <p:tgtEl>
                                          <p:spTgt spid="10"/>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p:cTn id="19" dur="500" fill="hold"/>
                                        <p:tgtEl>
                                          <p:spTgt spid="4"/>
                                        </p:tgtEl>
                                        <p:attrNameLst>
                                          <p:attrName>ppt_w</p:attrName>
                                        </p:attrNameLst>
                                      </p:cBhvr>
                                      <p:tavLst>
                                        <p:tav tm="0">
                                          <p:val>
                                            <p:fltVal val="0"/>
                                          </p:val>
                                        </p:tav>
                                        <p:tav tm="100000">
                                          <p:val>
                                            <p:strVal val="#ppt_w"/>
                                          </p:val>
                                        </p:tav>
                                      </p:tavLst>
                                    </p:anim>
                                    <p:anim calcmode="lin" valueType="num">
                                      <p:cBhvr>
                                        <p:cTn id="20" dur="500" fill="hold"/>
                                        <p:tgtEl>
                                          <p:spTgt spid="4"/>
                                        </p:tgtEl>
                                        <p:attrNameLst>
                                          <p:attrName>ppt_h</p:attrName>
                                        </p:attrNameLst>
                                      </p:cBhvr>
                                      <p:tavLst>
                                        <p:tav tm="0">
                                          <p:val>
                                            <p:fltVal val="0"/>
                                          </p:val>
                                        </p:tav>
                                        <p:tav tm="100000">
                                          <p:val>
                                            <p:strVal val="#ppt_h"/>
                                          </p:val>
                                        </p:tav>
                                      </p:tavLst>
                                    </p:anim>
                                    <p:animEffect transition="in" filter="fade">
                                      <p:cBhvr>
                                        <p:cTn id="21" dur="500"/>
                                        <p:tgtEl>
                                          <p:spTgt spid="4"/>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grpId="0" nodeType="clickEffect">
                                  <p:stCondLst>
                                    <p:cond delay="0"/>
                                  </p:stCondLst>
                                  <p:childTnLst>
                                    <p:set>
                                      <p:cBhvr>
                                        <p:cTn id="25" dur="1" fill="hold">
                                          <p:stCondLst>
                                            <p:cond delay="0"/>
                                          </p:stCondLst>
                                        </p:cTn>
                                        <p:tgtEl>
                                          <p:spTgt spid="15"/>
                                        </p:tgtEl>
                                        <p:attrNameLst>
                                          <p:attrName>style.visibility</p:attrName>
                                        </p:attrNameLst>
                                      </p:cBhvr>
                                      <p:to>
                                        <p:strVal val="visible"/>
                                      </p:to>
                                    </p:set>
                                    <p:anim calcmode="lin" valueType="num">
                                      <p:cBhvr>
                                        <p:cTn id="26" dur="500" fill="hold"/>
                                        <p:tgtEl>
                                          <p:spTgt spid="15"/>
                                        </p:tgtEl>
                                        <p:attrNameLst>
                                          <p:attrName>ppt_w</p:attrName>
                                        </p:attrNameLst>
                                      </p:cBhvr>
                                      <p:tavLst>
                                        <p:tav tm="0">
                                          <p:val>
                                            <p:fltVal val="0"/>
                                          </p:val>
                                        </p:tav>
                                        <p:tav tm="100000">
                                          <p:val>
                                            <p:strVal val="#ppt_w"/>
                                          </p:val>
                                        </p:tav>
                                      </p:tavLst>
                                    </p:anim>
                                    <p:anim calcmode="lin" valueType="num">
                                      <p:cBhvr>
                                        <p:cTn id="27" dur="500" fill="hold"/>
                                        <p:tgtEl>
                                          <p:spTgt spid="15"/>
                                        </p:tgtEl>
                                        <p:attrNameLst>
                                          <p:attrName>ppt_h</p:attrName>
                                        </p:attrNameLst>
                                      </p:cBhvr>
                                      <p:tavLst>
                                        <p:tav tm="0">
                                          <p:val>
                                            <p:fltVal val="0"/>
                                          </p:val>
                                        </p:tav>
                                        <p:tav tm="100000">
                                          <p:val>
                                            <p:strVal val="#ppt_h"/>
                                          </p:val>
                                        </p:tav>
                                      </p:tavLst>
                                    </p:anim>
                                    <p:animEffect transition="in" filter="fade">
                                      <p:cBhvr>
                                        <p:cTn id="28" dur="500"/>
                                        <p:tgtEl>
                                          <p:spTgt spid="15"/>
                                        </p:tgtEl>
                                      </p:cBhvr>
                                    </p:animEffect>
                                  </p:childTnLst>
                                </p:cTn>
                              </p:par>
                              <p:par>
                                <p:cTn id="29" presetID="53" presetClass="entr" presetSubtype="16" fill="hold" nodeType="withEffect">
                                  <p:stCondLst>
                                    <p:cond delay="0"/>
                                  </p:stCondLst>
                                  <p:childTnLst>
                                    <p:set>
                                      <p:cBhvr>
                                        <p:cTn id="30" dur="1" fill="hold">
                                          <p:stCondLst>
                                            <p:cond delay="0"/>
                                          </p:stCondLst>
                                        </p:cTn>
                                        <p:tgtEl>
                                          <p:spTgt spid="11"/>
                                        </p:tgtEl>
                                        <p:attrNameLst>
                                          <p:attrName>style.visibility</p:attrName>
                                        </p:attrNameLst>
                                      </p:cBhvr>
                                      <p:to>
                                        <p:strVal val="visible"/>
                                      </p:to>
                                    </p:set>
                                    <p:anim calcmode="lin" valueType="num">
                                      <p:cBhvr>
                                        <p:cTn id="31" dur="500" fill="hold"/>
                                        <p:tgtEl>
                                          <p:spTgt spid="11"/>
                                        </p:tgtEl>
                                        <p:attrNameLst>
                                          <p:attrName>ppt_w</p:attrName>
                                        </p:attrNameLst>
                                      </p:cBhvr>
                                      <p:tavLst>
                                        <p:tav tm="0">
                                          <p:val>
                                            <p:fltVal val="0"/>
                                          </p:val>
                                        </p:tav>
                                        <p:tav tm="100000">
                                          <p:val>
                                            <p:strVal val="#ppt_w"/>
                                          </p:val>
                                        </p:tav>
                                      </p:tavLst>
                                    </p:anim>
                                    <p:anim calcmode="lin" valueType="num">
                                      <p:cBhvr>
                                        <p:cTn id="32" dur="500" fill="hold"/>
                                        <p:tgtEl>
                                          <p:spTgt spid="11"/>
                                        </p:tgtEl>
                                        <p:attrNameLst>
                                          <p:attrName>ppt_h</p:attrName>
                                        </p:attrNameLst>
                                      </p:cBhvr>
                                      <p:tavLst>
                                        <p:tav tm="0">
                                          <p:val>
                                            <p:fltVal val="0"/>
                                          </p:val>
                                        </p:tav>
                                        <p:tav tm="100000">
                                          <p:val>
                                            <p:strVal val="#ppt_h"/>
                                          </p:val>
                                        </p:tav>
                                      </p:tavLst>
                                    </p:anim>
                                    <p:animEffect transition="in" filter="fade">
                                      <p:cBhvr>
                                        <p:cTn id="33" dur="500"/>
                                        <p:tgtEl>
                                          <p:spTgt spid="11"/>
                                        </p:tgtEl>
                                      </p:cBhvr>
                                    </p:animEffect>
                                  </p:childTnLst>
                                </p:cTn>
                              </p:par>
                            </p:childTnLst>
                          </p:cTn>
                        </p:par>
                      </p:childTnLst>
                    </p:cTn>
                  </p:par>
                  <p:par>
                    <p:cTn id="34" fill="hold">
                      <p:stCondLst>
                        <p:cond delay="indefinite"/>
                      </p:stCondLst>
                      <p:childTnLst>
                        <p:par>
                          <p:cTn id="35" fill="hold">
                            <p:stCondLst>
                              <p:cond delay="0"/>
                            </p:stCondLst>
                            <p:childTnLst>
                              <p:par>
                                <p:cTn id="36" presetID="53" presetClass="entr" presetSubtype="16" fill="hold" nodeType="clickEffect">
                                  <p:stCondLst>
                                    <p:cond delay="0"/>
                                  </p:stCondLst>
                                  <p:childTnLst>
                                    <p:set>
                                      <p:cBhvr>
                                        <p:cTn id="37" dur="1" fill="hold">
                                          <p:stCondLst>
                                            <p:cond delay="0"/>
                                          </p:stCondLst>
                                        </p:cTn>
                                        <p:tgtEl>
                                          <p:spTgt spid="5"/>
                                        </p:tgtEl>
                                        <p:attrNameLst>
                                          <p:attrName>style.visibility</p:attrName>
                                        </p:attrNameLst>
                                      </p:cBhvr>
                                      <p:to>
                                        <p:strVal val="visible"/>
                                      </p:to>
                                    </p:set>
                                    <p:anim calcmode="lin" valueType="num">
                                      <p:cBhvr>
                                        <p:cTn id="38" dur="500" fill="hold"/>
                                        <p:tgtEl>
                                          <p:spTgt spid="5"/>
                                        </p:tgtEl>
                                        <p:attrNameLst>
                                          <p:attrName>ppt_w</p:attrName>
                                        </p:attrNameLst>
                                      </p:cBhvr>
                                      <p:tavLst>
                                        <p:tav tm="0">
                                          <p:val>
                                            <p:fltVal val="0"/>
                                          </p:val>
                                        </p:tav>
                                        <p:tav tm="100000">
                                          <p:val>
                                            <p:strVal val="#ppt_w"/>
                                          </p:val>
                                        </p:tav>
                                      </p:tavLst>
                                    </p:anim>
                                    <p:anim calcmode="lin" valueType="num">
                                      <p:cBhvr>
                                        <p:cTn id="39" dur="500" fill="hold"/>
                                        <p:tgtEl>
                                          <p:spTgt spid="5"/>
                                        </p:tgtEl>
                                        <p:attrNameLst>
                                          <p:attrName>ppt_h</p:attrName>
                                        </p:attrNameLst>
                                      </p:cBhvr>
                                      <p:tavLst>
                                        <p:tav tm="0">
                                          <p:val>
                                            <p:fltVal val="0"/>
                                          </p:val>
                                        </p:tav>
                                        <p:tav tm="100000">
                                          <p:val>
                                            <p:strVal val="#ppt_h"/>
                                          </p:val>
                                        </p:tav>
                                      </p:tavLst>
                                    </p:anim>
                                    <p:animEffect transition="in" filter="fade">
                                      <p:cBhvr>
                                        <p:cTn id="40" dur="500"/>
                                        <p:tgtEl>
                                          <p:spTgt spid="5"/>
                                        </p:tgtEl>
                                      </p:cBhvr>
                                    </p:animEffect>
                                  </p:childTnLst>
                                </p:cTn>
                              </p:par>
                            </p:childTnLst>
                          </p:cTn>
                        </p:par>
                      </p:childTnLst>
                    </p:cTn>
                  </p:par>
                  <p:par>
                    <p:cTn id="41" fill="hold">
                      <p:stCondLst>
                        <p:cond delay="indefinite"/>
                      </p:stCondLst>
                      <p:childTnLst>
                        <p:par>
                          <p:cTn id="42" fill="hold">
                            <p:stCondLst>
                              <p:cond delay="0"/>
                            </p:stCondLst>
                            <p:childTnLst>
                              <p:par>
                                <p:cTn id="43" presetID="53" presetClass="entr" presetSubtype="16" fill="hold" grpId="0" nodeType="clickEffect">
                                  <p:stCondLst>
                                    <p:cond delay="0"/>
                                  </p:stCondLst>
                                  <p:childTnLst>
                                    <p:set>
                                      <p:cBhvr>
                                        <p:cTn id="44" dur="1" fill="hold">
                                          <p:stCondLst>
                                            <p:cond delay="0"/>
                                          </p:stCondLst>
                                        </p:cTn>
                                        <p:tgtEl>
                                          <p:spTgt spid="13"/>
                                        </p:tgtEl>
                                        <p:attrNameLst>
                                          <p:attrName>style.visibility</p:attrName>
                                        </p:attrNameLst>
                                      </p:cBhvr>
                                      <p:to>
                                        <p:strVal val="visible"/>
                                      </p:to>
                                    </p:set>
                                    <p:anim calcmode="lin" valueType="num">
                                      <p:cBhvr>
                                        <p:cTn id="45" dur="500" fill="hold"/>
                                        <p:tgtEl>
                                          <p:spTgt spid="13"/>
                                        </p:tgtEl>
                                        <p:attrNameLst>
                                          <p:attrName>ppt_w</p:attrName>
                                        </p:attrNameLst>
                                      </p:cBhvr>
                                      <p:tavLst>
                                        <p:tav tm="0">
                                          <p:val>
                                            <p:fltVal val="0"/>
                                          </p:val>
                                        </p:tav>
                                        <p:tav tm="100000">
                                          <p:val>
                                            <p:strVal val="#ppt_w"/>
                                          </p:val>
                                        </p:tav>
                                      </p:tavLst>
                                    </p:anim>
                                    <p:anim calcmode="lin" valueType="num">
                                      <p:cBhvr>
                                        <p:cTn id="46" dur="500" fill="hold"/>
                                        <p:tgtEl>
                                          <p:spTgt spid="13"/>
                                        </p:tgtEl>
                                        <p:attrNameLst>
                                          <p:attrName>ppt_h</p:attrName>
                                        </p:attrNameLst>
                                      </p:cBhvr>
                                      <p:tavLst>
                                        <p:tav tm="0">
                                          <p:val>
                                            <p:fltVal val="0"/>
                                          </p:val>
                                        </p:tav>
                                        <p:tav tm="100000">
                                          <p:val>
                                            <p:strVal val="#ppt_h"/>
                                          </p:val>
                                        </p:tav>
                                      </p:tavLst>
                                    </p:anim>
                                    <p:animEffect transition="in" filter="fade">
                                      <p:cBhvr>
                                        <p:cTn id="47" dur="500"/>
                                        <p:tgtEl>
                                          <p:spTgt spid="13"/>
                                        </p:tgtEl>
                                      </p:cBhvr>
                                    </p:animEffect>
                                  </p:childTnLst>
                                </p:cTn>
                              </p:par>
                            </p:childTnLst>
                          </p:cTn>
                        </p:par>
                      </p:childTnLst>
                    </p:cTn>
                  </p:par>
                  <p:par>
                    <p:cTn id="48" fill="hold">
                      <p:stCondLst>
                        <p:cond delay="indefinite"/>
                      </p:stCondLst>
                      <p:childTnLst>
                        <p:par>
                          <p:cTn id="49" fill="hold">
                            <p:stCondLst>
                              <p:cond delay="0"/>
                            </p:stCondLst>
                            <p:childTnLst>
                              <p:par>
                                <p:cTn id="50" presetID="53" presetClass="entr" presetSubtype="16" fill="hold" grpId="0" nodeType="clickEffect">
                                  <p:stCondLst>
                                    <p:cond delay="0"/>
                                  </p:stCondLst>
                                  <p:childTnLst>
                                    <p:set>
                                      <p:cBhvr>
                                        <p:cTn id="51" dur="1" fill="hold">
                                          <p:stCondLst>
                                            <p:cond delay="0"/>
                                          </p:stCondLst>
                                        </p:cTn>
                                        <p:tgtEl>
                                          <p:spTgt spid="14"/>
                                        </p:tgtEl>
                                        <p:attrNameLst>
                                          <p:attrName>style.visibility</p:attrName>
                                        </p:attrNameLst>
                                      </p:cBhvr>
                                      <p:to>
                                        <p:strVal val="visible"/>
                                      </p:to>
                                    </p:set>
                                    <p:anim calcmode="lin" valueType="num">
                                      <p:cBhvr>
                                        <p:cTn id="52" dur="500" fill="hold"/>
                                        <p:tgtEl>
                                          <p:spTgt spid="14"/>
                                        </p:tgtEl>
                                        <p:attrNameLst>
                                          <p:attrName>ppt_w</p:attrName>
                                        </p:attrNameLst>
                                      </p:cBhvr>
                                      <p:tavLst>
                                        <p:tav tm="0">
                                          <p:val>
                                            <p:fltVal val="0"/>
                                          </p:val>
                                        </p:tav>
                                        <p:tav tm="100000">
                                          <p:val>
                                            <p:strVal val="#ppt_w"/>
                                          </p:val>
                                        </p:tav>
                                      </p:tavLst>
                                    </p:anim>
                                    <p:anim calcmode="lin" valueType="num">
                                      <p:cBhvr>
                                        <p:cTn id="53" dur="500" fill="hold"/>
                                        <p:tgtEl>
                                          <p:spTgt spid="14"/>
                                        </p:tgtEl>
                                        <p:attrNameLst>
                                          <p:attrName>ppt_h</p:attrName>
                                        </p:attrNameLst>
                                      </p:cBhvr>
                                      <p:tavLst>
                                        <p:tav tm="0">
                                          <p:val>
                                            <p:fltVal val="0"/>
                                          </p:val>
                                        </p:tav>
                                        <p:tav tm="100000">
                                          <p:val>
                                            <p:strVal val="#ppt_h"/>
                                          </p:val>
                                        </p:tav>
                                      </p:tavLst>
                                    </p:anim>
                                    <p:animEffect transition="in" filter="fade">
                                      <p:cBhvr>
                                        <p:cTn id="54" dur="500"/>
                                        <p:tgtEl>
                                          <p:spTgt spid="14"/>
                                        </p:tgtEl>
                                      </p:cBhvr>
                                    </p:animEffect>
                                  </p:childTnLst>
                                </p:cTn>
                              </p:par>
                            </p:childTnLst>
                          </p:cTn>
                        </p:par>
                      </p:childTnLst>
                    </p:cTn>
                  </p:par>
                  <p:par>
                    <p:cTn id="55" fill="hold">
                      <p:stCondLst>
                        <p:cond delay="indefinite"/>
                      </p:stCondLst>
                      <p:childTnLst>
                        <p:par>
                          <p:cTn id="56" fill="hold">
                            <p:stCondLst>
                              <p:cond delay="0"/>
                            </p:stCondLst>
                            <p:childTnLst>
                              <p:par>
                                <p:cTn id="57" presetID="53" presetClass="entr" presetSubtype="16" fill="hold" nodeType="clickEffect">
                                  <p:stCondLst>
                                    <p:cond delay="0"/>
                                  </p:stCondLst>
                                  <p:childTnLst>
                                    <p:set>
                                      <p:cBhvr>
                                        <p:cTn id="58" dur="1" fill="hold">
                                          <p:stCondLst>
                                            <p:cond delay="0"/>
                                          </p:stCondLst>
                                        </p:cTn>
                                        <p:tgtEl>
                                          <p:spTgt spid="6"/>
                                        </p:tgtEl>
                                        <p:attrNameLst>
                                          <p:attrName>style.visibility</p:attrName>
                                        </p:attrNameLst>
                                      </p:cBhvr>
                                      <p:to>
                                        <p:strVal val="visible"/>
                                      </p:to>
                                    </p:set>
                                    <p:anim calcmode="lin" valueType="num">
                                      <p:cBhvr>
                                        <p:cTn id="59" dur="500" fill="hold"/>
                                        <p:tgtEl>
                                          <p:spTgt spid="6"/>
                                        </p:tgtEl>
                                        <p:attrNameLst>
                                          <p:attrName>ppt_w</p:attrName>
                                        </p:attrNameLst>
                                      </p:cBhvr>
                                      <p:tavLst>
                                        <p:tav tm="0">
                                          <p:val>
                                            <p:fltVal val="0"/>
                                          </p:val>
                                        </p:tav>
                                        <p:tav tm="100000">
                                          <p:val>
                                            <p:strVal val="#ppt_w"/>
                                          </p:val>
                                        </p:tav>
                                      </p:tavLst>
                                    </p:anim>
                                    <p:anim calcmode="lin" valueType="num">
                                      <p:cBhvr>
                                        <p:cTn id="60" dur="500" fill="hold"/>
                                        <p:tgtEl>
                                          <p:spTgt spid="6"/>
                                        </p:tgtEl>
                                        <p:attrNameLst>
                                          <p:attrName>ppt_h</p:attrName>
                                        </p:attrNameLst>
                                      </p:cBhvr>
                                      <p:tavLst>
                                        <p:tav tm="0">
                                          <p:val>
                                            <p:fltVal val="0"/>
                                          </p:val>
                                        </p:tav>
                                        <p:tav tm="100000">
                                          <p:val>
                                            <p:strVal val="#ppt_h"/>
                                          </p:val>
                                        </p:tav>
                                      </p:tavLst>
                                    </p:anim>
                                    <p:animEffect transition="in" filter="fade">
                                      <p:cBhvr>
                                        <p:cTn id="6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78599" y="914769"/>
            <a:ext cx="6584986" cy="2469370"/>
          </a:xfrm>
          <a:prstGeom prst="rect">
            <a:avLst/>
          </a:prstGeom>
        </p:spPr>
      </p:pic>
      <p:pic>
        <p:nvPicPr>
          <p:cNvPr id="4" name="图片 3"/>
          <p:cNvPicPr>
            <a:picLocks noChangeAspect="1"/>
          </p:cNvPicPr>
          <p:nvPr/>
        </p:nvPicPr>
        <p:blipFill>
          <a:blip r:embed="rId3"/>
          <a:stretch>
            <a:fillRect/>
          </a:stretch>
        </p:blipFill>
        <p:spPr>
          <a:xfrm>
            <a:off x="6642950" y="3751267"/>
            <a:ext cx="5549050" cy="3006369"/>
          </a:xfrm>
          <a:prstGeom prst="rect">
            <a:avLst/>
          </a:prstGeom>
        </p:spPr>
      </p:pic>
      <p:pic>
        <p:nvPicPr>
          <p:cNvPr id="5" name="图片 4"/>
          <p:cNvPicPr>
            <a:picLocks noChangeAspect="1"/>
          </p:cNvPicPr>
          <p:nvPr/>
        </p:nvPicPr>
        <p:blipFill>
          <a:blip r:embed="rId4"/>
          <a:stretch>
            <a:fillRect/>
          </a:stretch>
        </p:blipFill>
        <p:spPr>
          <a:xfrm>
            <a:off x="6646127" y="306774"/>
            <a:ext cx="5316901" cy="3489098"/>
          </a:xfrm>
          <a:prstGeom prst="rect">
            <a:avLst/>
          </a:prstGeom>
        </p:spPr>
      </p:pic>
      <p:pic>
        <p:nvPicPr>
          <p:cNvPr id="6" name="图片 5"/>
          <p:cNvPicPr>
            <a:picLocks noChangeAspect="1"/>
          </p:cNvPicPr>
          <p:nvPr/>
        </p:nvPicPr>
        <p:blipFill>
          <a:blip r:embed="rId5"/>
          <a:stretch>
            <a:fillRect/>
          </a:stretch>
        </p:blipFill>
        <p:spPr>
          <a:xfrm>
            <a:off x="369756" y="3305221"/>
            <a:ext cx="5706452" cy="3398889"/>
          </a:xfrm>
          <a:prstGeom prst="rect">
            <a:avLst/>
          </a:prstGeom>
        </p:spPr>
      </p:pic>
      <p:sp>
        <p:nvSpPr>
          <p:cNvPr id="7" name="文本框 6"/>
          <p:cNvSpPr txBox="1"/>
          <p:nvPr/>
        </p:nvSpPr>
        <p:spPr>
          <a:xfrm>
            <a:off x="713678" y="338997"/>
            <a:ext cx="5539926" cy="369332"/>
          </a:xfrm>
          <a:prstGeom prst="rect">
            <a:avLst/>
          </a:prstGeom>
          <a:noFill/>
        </p:spPr>
        <p:txBody>
          <a:bodyPr wrap="square" rtlCol="0">
            <a:spAutoFit/>
          </a:bodyPr>
          <a:lstStyle/>
          <a:p>
            <a:r>
              <a:rPr lang="en-US" altLang="zh-CN" b="1" dirty="0"/>
              <a:t>DBN</a:t>
            </a:r>
            <a:r>
              <a:rPr lang="zh-CN" altLang="en-US" b="1" dirty="0" smtClean="0"/>
              <a:t>实例：模型输出变量的光滑优化、风速预测重构</a:t>
            </a:r>
            <a:endParaRPr lang="zh-CN" altLang="en-US" b="1" dirty="0"/>
          </a:p>
        </p:txBody>
      </p:sp>
    </p:spTree>
    <p:extLst>
      <p:ext uri="{BB962C8B-B14F-4D97-AF65-F5344CB8AC3E}">
        <p14:creationId xmlns:p14="http://schemas.microsoft.com/office/powerpoint/2010/main" val="153283527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91395" y="1030373"/>
            <a:ext cx="10232359" cy="1477328"/>
          </a:xfrm>
          <a:prstGeom prst="rect">
            <a:avLst/>
          </a:prstGeom>
          <a:noFill/>
        </p:spPr>
        <p:txBody>
          <a:bodyPr wrap="square" rtlCol="0">
            <a:spAutoFit/>
          </a:bodyPr>
          <a:lstStyle/>
          <a:p>
            <a:r>
              <a:rPr lang="en-US" altLang="zh-CN" dirty="0" smtClean="0"/>
              <a:t>1.</a:t>
            </a:r>
            <a:r>
              <a:rPr lang="zh-CN" altLang="en-US" dirty="0" smtClean="0"/>
              <a:t>修正模式的</a:t>
            </a:r>
            <a:r>
              <a:rPr lang="en-US" altLang="zh-CN" dirty="0" smtClean="0"/>
              <a:t>SST</a:t>
            </a:r>
            <a:r>
              <a:rPr lang="zh-CN" altLang="en-US" dirty="0" smtClean="0"/>
              <a:t>输出</a:t>
            </a:r>
            <a:endParaRPr lang="en-US" altLang="zh-CN" dirty="0" smtClean="0"/>
          </a:p>
          <a:p>
            <a:r>
              <a:rPr lang="en-US" altLang="zh-CN" dirty="0" smtClean="0"/>
              <a:t>2.</a:t>
            </a:r>
            <a:r>
              <a:rPr lang="zh-CN" altLang="en-US" dirty="0" smtClean="0"/>
              <a:t>修正模式的海冰覆盖范围输出</a:t>
            </a:r>
            <a:endParaRPr lang="en-US" altLang="zh-CN" dirty="0" smtClean="0"/>
          </a:p>
          <a:p>
            <a:endParaRPr lang="en-US" altLang="zh-CN" dirty="0"/>
          </a:p>
          <a:p>
            <a:r>
              <a:rPr lang="en-US" altLang="zh-CN" dirty="0" smtClean="0"/>
              <a:t>1993-2013</a:t>
            </a:r>
            <a:r>
              <a:rPr lang="zh-CN" altLang="en-US" dirty="0" smtClean="0"/>
              <a:t>年</a:t>
            </a:r>
            <a:endParaRPr lang="en-US" altLang="zh-CN" dirty="0" smtClean="0"/>
          </a:p>
          <a:p>
            <a:r>
              <a:rPr lang="zh-CN" altLang="en-US" dirty="0" smtClean="0"/>
              <a:t>每月</a:t>
            </a:r>
            <a:r>
              <a:rPr lang="en-US" altLang="zh-CN" dirty="0" smtClean="0"/>
              <a:t>10</a:t>
            </a:r>
            <a:r>
              <a:rPr lang="zh-CN" altLang="en-US" dirty="0" smtClean="0"/>
              <a:t>个集合成员分别起报，每次报</a:t>
            </a:r>
            <a:r>
              <a:rPr lang="en-US" altLang="zh-CN" dirty="0" smtClean="0"/>
              <a:t>6</a:t>
            </a:r>
            <a:r>
              <a:rPr lang="zh-CN" altLang="en-US" dirty="0" smtClean="0"/>
              <a:t>个月。</a:t>
            </a:r>
            <a:endParaRPr lang="en-US" altLang="zh-CN" dirty="0" smtClean="0"/>
          </a:p>
        </p:txBody>
      </p:sp>
      <p:sp>
        <p:nvSpPr>
          <p:cNvPr id="3" name="文本框 2"/>
          <p:cNvSpPr txBox="1"/>
          <p:nvPr/>
        </p:nvSpPr>
        <p:spPr>
          <a:xfrm>
            <a:off x="491396" y="2699339"/>
            <a:ext cx="10232359" cy="2862322"/>
          </a:xfrm>
          <a:prstGeom prst="rect">
            <a:avLst/>
          </a:prstGeom>
          <a:noFill/>
        </p:spPr>
        <p:txBody>
          <a:bodyPr wrap="square" rtlCol="0">
            <a:spAutoFit/>
          </a:bodyPr>
          <a:lstStyle/>
          <a:p>
            <a:r>
              <a:rPr lang="en-US" altLang="zh-CN" dirty="0" smtClean="0"/>
              <a:t>1.</a:t>
            </a:r>
            <a:r>
              <a:rPr lang="zh-CN" altLang="en-US" dirty="0" smtClean="0"/>
              <a:t>数据的梳理 </a:t>
            </a:r>
            <a:endParaRPr lang="en-US" altLang="zh-CN" dirty="0" smtClean="0"/>
          </a:p>
          <a:p>
            <a:r>
              <a:rPr lang="zh-CN" altLang="en-US" dirty="0" smtClean="0"/>
              <a:t>（</a:t>
            </a:r>
            <a:r>
              <a:rPr lang="en-US" altLang="zh-CN" dirty="0"/>
              <a:t>1</a:t>
            </a:r>
            <a:r>
              <a:rPr lang="zh-CN" altLang="en-US" dirty="0" smtClean="0"/>
              <a:t>）分析模型预报准确度随预报时长的变化 </a:t>
            </a:r>
            <a:endParaRPr lang="en-US" altLang="zh-CN" dirty="0" smtClean="0"/>
          </a:p>
          <a:p>
            <a:r>
              <a:rPr lang="zh-CN" altLang="en-US" dirty="0" smtClean="0"/>
              <a:t>（</a:t>
            </a:r>
            <a:r>
              <a:rPr lang="en-US" altLang="zh-CN" dirty="0"/>
              <a:t>2</a:t>
            </a:r>
            <a:r>
              <a:rPr lang="zh-CN" altLang="en-US" dirty="0" smtClean="0"/>
              <a:t>）集合成员在每个月的表现情况，存不存在明显的规律</a:t>
            </a:r>
            <a:endParaRPr lang="en-US" altLang="zh-CN" dirty="0" smtClean="0"/>
          </a:p>
          <a:p>
            <a:r>
              <a:rPr lang="zh-CN" altLang="en-US" dirty="0" smtClean="0"/>
              <a:t>（</a:t>
            </a:r>
            <a:r>
              <a:rPr lang="en-US" altLang="zh-CN" dirty="0" smtClean="0"/>
              <a:t>3</a:t>
            </a:r>
            <a:r>
              <a:rPr lang="zh-CN" altLang="en-US" dirty="0" smtClean="0"/>
              <a:t>）集合</a:t>
            </a:r>
            <a:r>
              <a:rPr lang="zh-CN" altLang="en-US" dirty="0"/>
              <a:t>集成方法</a:t>
            </a:r>
            <a:r>
              <a:rPr lang="zh-CN" altLang="en-US" dirty="0" smtClean="0"/>
              <a:t>探索</a:t>
            </a:r>
            <a:endParaRPr lang="en-US" altLang="zh-CN" dirty="0" smtClean="0"/>
          </a:p>
          <a:p>
            <a:r>
              <a:rPr lang="zh-CN" altLang="en-US" dirty="0" smtClean="0"/>
              <a:t>（</a:t>
            </a:r>
            <a:r>
              <a:rPr lang="en-US" altLang="zh-CN" dirty="0" smtClean="0"/>
              <a:t>4</a:t>
            </a:r>
            <a:r>
              <a:rPr lang="zh-CN" altLang="en-US" dirty="0" smtClean="0"/>
              <a:t>）考虑</a:t>
            </a:r>
            <a:r>
              <a:rPr lang="en-US" altLang="zh-CN" dirty="0" err="1" smtClean="0"/>
              <a:t>enso</a:t>
            </a:r>
            <a:r>
              <a:rPr lang="zh-CN" altLang="en-US" dirty="0" smtClean="0"/>
              <a:t>春季预报障碍的问题，分析模型在</a:t>
            </a:r>
            <a:r>
              <a:rPr lang="en-US" altLang="zh-CN" dirty="0" smtClean="0"/>
              <a:t>1-5</a:t>
            </a:r>
            <a:r>
              <a:rPr lang="zh-CN" altLang="en-US" dirty="0" smtClean="0"/>
              <a:t>月份预报准确度与</a:t>
            </a:r>
            <a:r>
              <a:rPr lang="en-US" altLang="zh-CN" dirty="0" smtClean="0"/>
              <a:t>6-12</a:t>
            </a:r>
            <a:r>
              <a:rPr lang="zh-CN" altLang="en-US" dirty="0" smtClean="0"/>
              <a:t>月份的准确度的区别</a:t>
            </a:r>
            <a:endParaRPr lang="en-US" altLang="zh-CN" dirty="0" smtClean="0"/>
          </a:p>
          <a:p>
            <a:endParaRPr lang="en-US" altLang="zh-CN" dirty="0" smtClean="0"/>
          </a:p>
          <a:p>
            <a:r>
              <a:rPr lang="en-US" altLang="zh-CN" dirty="0" smtClean="0"/>
              <a:t>2.</a:t>
            </a:r>
            <a:r>
              <a:rPr lang="zh-CN" altLang="en-US" dirty="0" smtClean="0"/>
              <a:t>如何设计修正方法 </a:t>
            </a:r>
            <a:endParaRPr lang="en-US" altLang="zh-CN" dirty="0" smtClean="0"/>
          </a:p>
          <a:p>
            <a:r>
              <a:rPr lang="zh-CN" altLang="en-US" dirty="0" smtClean="0"/>
              <a:t>（</a:t>
            </a:r>
            <a:r>
              <a:rPr lang="en-US" altLang="zh-CN" dirty="0" smtClean="0"/>
              <a:t>1</a:t>
            </a:r>
            <a:r>
              <a:rPr lang="zh-CN" altLang="en-US" dirty="0" smtClean="0"/>
              <a:t>）基础机器学习模型（</a:t>
            </a:r>
            <a:r>
              <a:rPr lang="en-US" altLang="zh-CN" dirty="0" smtClean="0"/>
              <a:t>LR GBRT GP SVR </a:t>
            </a:r>
            <a:r>
              <a:rPr lang="zh-CN" altLang="en-US" dirty="0" smtClean="0"/>
              <a:t>回归模型）</a:t>
            </a:r>
            <a:endParaRPr lang="en-US" altLang="zh-CN" dirty="0" smtClean="0"/>
          </a:p>
          <a:p>
            <a:r>
              <a:rPr lang="zh-CN" altLang="en-US" dirty="0" smtClean="0"/>
              <a:t>（</a:t>
            </a:r>
            <a:r>
              <a:rPr lang="en-US" altLang="zh-CN" dirty="0" smtClean="0"/>
              <a:t>2</a:t>
            </a:r>
            <a:r>
              <a:rPr lang="zh-CN" altLang="en-US" dirty="0" smtClean="0"/>
              <a:t>）</a:t>
            </a:r>
            <a:r>
              <a:rPr lang="en-US" altLang="zh-CN" dirty="0" smtClean="0"/>
              <a:t>DBN</a:t>
            </a:r>
            <a:r>
              <a:rPr lang="zh-CN" altLang="en-US" dirty="0" smtClean="0"/>
              <a:t>数据重构</a:t>
            </a:r>
            <a:r>
              <a:rPr lang="en-US" altLang="zh-CN" dirty="0" smtClean="0"/>
              <a:t>—</a:t>
            </a:r>
            <a:r>
              <a:rPr lang="zh-CN" altLang="en-US" dirty="0" smtClean="0"/>
              <a:t>探索模型的输出与真实的观测之间的关系</a:t>
            </a:r>
            <a:endParaRPr lang="en-US" altLang="zh-CN" dirty="0" smtClean="0"/>
          </a:p>
          <a:p>
            <a:r>
              <a:rPr lang="zh-CN" altLang="en-US" dirty="0" smtClean="0"/>
              <a:t>（</a:t>
            </a:r>
            <a:r>
              <a:rPr lang="en-US" altLang="zh-CN" dirty="0" smtClean="0"/>
              <a:t>3</a:t>
            </a:r>
            <a:r>
              <a:rPr lang="zh-CN" altLang="en-US" dirty="0" smtClean="0"/>
              <a:t>）</a:t>
            </a:r>
            <a:r>
              <a:rPr lang="en-US" altLang="zh-CN" dirty="0" smtClean="0"/>
              <a:t>LSTM</a:t>
            </a:r>
            <a:r>
              <a:rPr lang="zh-CN" altLang="en-US" dirty="0" smtClean="0"/>
              <a:t>模型</a:t>
            </a:r>
            <a:r>
              <a:rPr lang="en-US" altLang="zh-CN" dirty="0" smtClean="0"/>
              <a:t>—</a:t>
            </a:r>
            <a:r>
              <a:rPr lang="zh-CN" altLang="en-US" dirty="0" smtClean="0"/>
              <a:t>根据数据的时序性做更准确的预测</a:t>
            </a:r>
            <a:endParaRPr lang="en-US" altLang="zh-CN" dirty="0" smtClean="0"/>
          </a:p>
        </p:txBody>
      </p:sp>
      <p:sp>
        <p:nvSpPr>
          <p:cNvPr id="4" name="文本框 3"/>
          <p:cNvSpPr txBox="1"/>
          <p:nvPr/>
        </p:nvSpPr>
        <p:spPr>
          <a:xfrm>
            <a:off x="713678" y="338997"/>
            <a:ext cx="5539926" cy="369332"/>
          </a:xfrm>
          <a:prstGeom prst="rect">
            <a:avLst/>
          </a:prstGeom>
          <a:noFill/>
        </p:spPr>
        <p:txBody>
          <a:bodyPr wrap="square" rtlCol="0">
            <a:spAutoFit/>
          </a:bodyPr>
          <a:lstStyle/>
          <a:p>
            <a:r>
              <a:rPr lang="zh-CN" altLang="en-US" b="1" dirty="0" smtClean="0"/>
              <a:t>工作安排</a:t>
            </a:r>
            <a:endParaRPr lang="zh-CN" altLang="en-US" b="1" dirty="0"/>
          </a:p>
        </p:txBody>
      </p:sp>
    </p:spTree>
    <p:extLst>
      <p:ext uri="{BB962C8B-B14F-4D97-AF65-F5344CB8AC3E}">
        <p14:creationId xmlns:p14="http://schemas.microsoft.com/office/powerpoint/2010/main" val="298415888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62524" y="258333"/>
            <a:ext cx="4683512" cy="6244683"/>
          </a:xfrm>
          <a:prstGeom prst="rect">
            <a:avLst/>
          </a:prstGeom>
        </p:spPr>
      </p:pic>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9940" y="214846"/>
            <a:ext cx="4594304" cy="6125738"/>
          </a:xfrm>
          <a:prstGeom prst="rect">
            <a:avLst/>
          </a:prstGeom>
        </p:spPr>
      </p:pic>
    </p:spTree>
    <p:extLst>
      <p:ext uri="{BB962C8B-B14F-4D97-AF65-F5344CB8AC3E}">
        <p14:creationId xmlns:p14="http://schemas.microsoft.com/office/powerpoint/2010/main" val="157179146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619399" y="396942"/>
            <a:ext cx="6913463" cy="2847574"/>
          </a:xfrm>
          <a:prstGeom prst="rect">
            <a:avLst/>
          </a:prstGeom>
        </p:spPr>
      </p:pic>
      <p:graphicFrame>
        <p:nvGraphicFramePr>
          <p:cNvPr id="3" name="图表 2"/>
          <p:cNvGraphicFramePr>
            <a:graphicFrameLocks/>
          </p:cNvGraphicFramePr>
          <p:nvPr>
            <p:extLst/>
          </p:nvPr>
        </p:nvGraphicFramePr>
        <p:xfrm>
          <a:off x="842039" y="3990939"/>
          <a:ext cx="4572000" cy="27432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4" name="图表 3"/>
          <p:cNvGraphicFramePr>
            <a:graphicFrameLocks/>
          </p:cNvGraphicFramePr>
          <p:nvPr>
            <p:extLst/>
          </p:nvPr>
        </p:nvGraphicFramePr>
        <p:xfrm>
          <a:off x="5699789" y="3986177"/>
          <a:ext cx="4572000" cy="274320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224677750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7308905" y="1208974"/>
            <a:ext cx="4584589" cy="2755631"/>
          </a:xfrm>
          <a:prstGeom prst="rect">
            <a:avLst/>
          </a:prstGeom>
        </p:spPr>
      </p:pic>
      <p:pic>
        <p:nvPicPr>
          <p:cNvPr id="4" name="图片 3"/>
          <p:cNvPicPr>
            <a:picLocks noChangeAspect="1"/>
          </p:cNvPicPr>
          <p:nvPr/>
        </p:nvPicPr>
        <p:blipFill>
          <a:blip r:embed="rId3"/>
          <a:stretch>
            <a:fillRect/>
          </a:stretch>
        </p:blipFill>
        <p:spPr>
          <a:xfrm>
            <a:off x="442884" y="353770"/>
            <a:ext cx="4584589" cy="2749534"/>
          </a:xfrm>
          <a:prstGeom prst="rect">
            <a:avLst/>
          </a:prstGeom>
        </p:spPr>
      </p:pic>
      <p:pic>
        <p:nvPicPr>
          <p:cNvPr id="5" name="图片 4"/>
          <p:cNvPicPr>
            <a:picLocks noChangeAspect="1"/>
          </p:cNvPicPr>
          <p:nvPr/>
        </p:nvPicPr>
        <p:blipFill>
          <a:blip r:embed="rId4"/>
          <a:stretch>
            <a:fillRect/>
          </a:stretch>
        </p:blipFill>
        <p:spPr>
          <a:xfrm>
            <a:off x="442884" y="3374658"/>
            <a:ext cx="4584589" cy="2755631"/>
          </a:xfrm>
          <a:prstGeom prst="rect">
            <a:avLst/>
          </a:prstGeom>
        </p:spPr>
      </p:pic>
    </p:spTree>
    <p:extLst>
      <p:ext uri="{BB962C8B-B14F-4D97-AF65-F5344CB8AC3E}">
        <p14:creationId xmlns:p14="http://schemas.microsoft.com/office/powerpoint/2010/main" val="155528850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271462" y="990600"/>
            <a:ext cx="11649075" cy="4876800"/>
          </a:xfrm>
          <a:prstGeom prst="rect">
            <a:avLst/>
          </a:prstGeom>
        </p:spPr>
      </p:pic>
    </p:spTree>
    <p:extLst>
      <p:ext uri="{BB962C8B-B14F-4D97-AF65-F5344CB8AC3E}">
        <p14:creationId xmlns:p14="http://schemas.microsoft.com/office/powerpoint/2010/main" val="24390531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385994" y="4936886"/>
            <a:ext cx="8498006" cy="1754326"/>
          </a:xfrm>
          <a:prstGeom prst="rect">
            <a:avLst/>
          </a:prstGeom>
          <a:noFill/>
        </p:spPr>
        <p:txBody>
          <a:bodyPr wrap="square" rtlCol="0">
            <a:spAutoFit/>
          </a:bodyPr>
          <a:lstStyle/>
          <a:p>
            <a:r>
              <a:rPr lang="en-US" altLang="zh-CN" dirty="0" smtClean="0"/>
              <a:t>1.</a:t>
            </a:r>
            <a:r>
              <a:rPr lang="zh-CN" altLang="en-US" dirty="0" smtClean="0"/>
              <a:t>构建生成</a:t>
            </a:r>
            <a:r>
              <a:rPr lang="en-US" altLang="zh-CN" dirty="0" smtClean="0"/>
              <a:t>action</a:t>
            </a:r>
            <a:r>
              <a:rPr lang="zh-CN" altLang="en-US" dirty="0" smtClean="0"/>
              <a:t>的</a:t>
            </a:r>
            <a:r>
              <a:rPr lang="en-US" altLang="zh-CN" dirty="0" smtClean="0"/>
              <a:t>Actor</a:t>
            </a:r>
            <a:r>
              <a:rPr lang="zh-CN" altLang="en-US" dirty="0" smtClean="0"/>
              <a:t>网络，评判</a:t>
            </a:r>
            <a:r>
              <a:rPr lang="en-US" altLang="zh-CN" dirty="0" smtClean="0"/>
              <a:t>action</a:t>
            </a:r>
            <a:r>
              <a:rPr lang="zh-CN" altLang="en-US" dirty="0" smtClean="0"/>
              <a:t>是否合适的</a:t>
            </a:r>
            <a:r>
              <a:rPr lang="en-US" altLang="zh-CN" dirty="0" smtClean="0"/>
              <a:t>critic</a:t>
            </a:r>
            <a:r>
              <a:rPr lang="zh-CN" altLang="en-US" dirty="0" smtClean="0"/>
              <a:t>网络</a:t>
            </a:r>
            <a:endParaRPr lang="en-US" altLang="zh-CN" dirty="0" smtClean="0"/>
          </a:p>
          <a:p>
            <a:endParaRPr lang="en-US" altLang="zh-CN" dirty="0" smtClean="0"/>
          </a:p>
          <a:p>
            <a:r>
              <a:rPr lang="en-US" altLang="zh-CN" dirty="0" smtClean="0"/>
              <a:t>2. </a:t>
            </a:r>
            <a:r>
              <a:rPr lang="zh-CN" altLang="en-US" dirty="0" smtClean="0"/>
              <a:t>由</a:t>
            </a:r>
            <a:r>
              <a:rPr lang="en-US" altLang="zh-CN" dirty="0" smtClean="0"/>
              <a:t>Actor</a:t>
            </a:r>
            <a:r>
              <a:rPr lang="zh-CN" altLang="en-US" dirty="0" smtClean="0"/>
              <a:t>网络产生</a:t>
            </a:r>
            <a:r>
              <a:rPr lang="en-US" altLang="zh-CN" dirty="0" smtClean="0"/>
              <a:t>action,</a:t>
            </a:r>
            <a:r>
              <a:rPr lang="zh-CN" altLang="en-US" dirty="0" smtClean="0"/>
              <a:t>由</a:t>
            </a:r>
            <a:r>
              <a:rPr lang="en-US" altLang="zh-CN" dirty="0" smtClean="0"/>
              <a:t>critic</a:t>
            </a:r>
            <a:r>
              <a:rPr lang="zh-CN" altLang="en-US" dirty="0" smtClean="0"/>
              <a:t>网络指导</a:t>
            </a:r>
            <a:r>
              <a:rPr lang="en-US" altLang="zh-CN" dirty="0" smtClean="0"/>
              <a:t>Actor</a:t>
            </a:r>
            <a:r>
              <a:rPr lang="zh-CN" altLang="en-US" dirty="0" smtClean="0"/>
              <a:t>网络将来生成</a:t>
            </a:r>
            <a:endParaRPr lang="en-US" altLang="zh-CN" dirty="0" smtClean="0"/>
          </a:p>
          <a:p>
            <a:r>
              <a:rPr lang="en-US" altLang="zh-CN" dirty="0" smtClean="0"/>
              <a:t>action</a:t>
            </a:r>
            <a:r>
              <a:rPr lang="zh-CN" altLang="en-US" dirty="0" smtClean="0"/>
              <a:t>的方向</a:t>
            </a:r>
            <a:endParaRPr lang="en-US" altLang="zh-CN" dirty="0" smtClean="0"/>
          </a:p>
          <a:p>
            <a:endParaRPr lang="en-US" altLang="zh-CN" dirty="0" smtClean="0"/>
          </a:p>
          <a:p>
            <a:r>
              <a:rPr lang="en-US" altLang="zh-CN" dirty="0" smtClean="0"/>
              <a:t>3.</a:t>
            </a:r>
            <a:r>
              <a:rPr lang="zh-CN" altLang="en-US" dirty="0" smtClean="0"/>
              <a:t>学习</a:t>
            </a:r>
            <a:r>
              <a:rPr lang="en-US" altLang="zh-CN" dirty="0" smtClean="0"/>
              <a:t>Actor</a:t>
            </a:r>
            <a:r>
              <a:rPr lang="zh-CN" altLang="en-US" dirty="0" smtClean="0"/>
              <a:t>网络和</a:t>
            </a:r>
            <a:r>
              <a:rPr lang="en-US" altLang="zh-CN" dirty="0" smtClean="0"/>
              <a:t>Critic</a:t>
            </a:r>
            <a:r>
              <a:rPr lang="zh-CN" altLang="en-US" dirty="0" smtClean="0"/>
              <a:t>网络的参数，直至模型稳定</a:t>
            </a:r>
            <a:endParaRPr lang="en-US" altLang="zh-CN" dirty="0"/>
          </a:p>
        </p:txBody>
      </p:sp>
      <p:sp>
        <p:nvSpPr>
          <p:cNvPr id="3" name="文本框 2"/>
          <p:cNvSpPr txBox="1"/>
          <p:nvPr/>
        </p:nvSpPr>
        <p:spPr>
          <a:xfrm>
            <a:off x="2123146" y="376669"/>
            <a:ext cx="7606353" cy="461665"/>
          </a:xfrm>
          <a:prstGeom prst="rect">
            <a:avLst/>
          </a:prstGeom>
          <a:noFill/>
        </p:spPr>
        <p:txBody>
          <a:bodyPr wrap="square" rtlCol="0">
            <a:spAutoFit/>
          </a:bodyPr>
          <a:lstStyle/>
          <a:p>
            <a:pPr algn="ctr"/>
            <a:r>
              <a:rPr lang="zh-CN" altLang="en-US" sz="2400" b="1" dirty="0"/>
              <a:t>两种典型的强化学习算法</a:t>
            </a:r>
          </a:p>
        </p:txBody>
      </p:sp>
      <p:sp>
        <p:nvSpPr>
          <p:cNvPr id="14" name="文本框 13"/>
          <p:cNvSpPr txBox="1"/>
          <p:nvPr/>
        </p:nvSpPr>
        <p:spPr>
          <a:xfrm>
            <a:off x="860081" y="1739549"/>
            <a:ext cx="8498006" cy="1754326"/>
          </a:xfrm>
          <a:prstGeom prst="rect">
            <a:avLst/>
          </a:prstGeom>
          <a:noFill/>
        </p:spPr>
        <p:txBody>
          <a:bodyPr wrap="square" rtlCol="0">
            <a:spAutoFit/>
          </a:bodyPr>
          <a:lstStyle/>
          <a:p>
            <a:r>
              <a:rPr lang="en-US" altLang="zh-CN" dirty="0" smtClean="0"/>
              <a:t>1.</a:t>
            </a:r>
            <a:r>
              <a:rPr lang="zh-CN" altLang="en-US" dirty="0" smtClean="0"/>
              <a:t>构建</a:t>
            </a:r>
            <a:r>
              <a:rPr lang="en-US" altLang="zh-CN" dirty="0" smtClean="0"/>
              <a:t>observation</a:t>
            </a:r>
            <a:r>
              <a:rPr lang="zh-CN" altLang="en-US" dirty="0" smtClean="0"/>
              <a:t>到</a:t>
            </a:r>
            <a:r>
              <a:rPr lang="en-US" altLang="zh-CN" dirty="0" smtClean="0"/>
              <a:t>action</a:t>
            </a:r>
            <a:r>
              <a:rPr lang="zh-CN" altLang="en-US" dirty="0" smtClean="0"/>
              <a:t>的映射模型</a:t>
            </a:r>
            <a:endParaRPr lang="en-US" altLang="zh-CN" dirty="0" smtClean="0"/>
          </a:p>
          <a:p>
            <a:endParaRPr lang="en-US" altLang="zh-CN" dirty="0" smtClean="0"/>
          </a:p>
          <a:p>
            <a:r>
              <a:rPr lang="zh-CN" altLang="en-US" dirty="0" smtClean="0"/>
              <a:t>（</a:t>
            </a:r>
            <a:r>
              <a:rPr lang="en-US" altLang="zh-CN" dirty="0" smtClean="0"/>
              <a:t>1</a:t>
            </a:r>
            <a:r>
              <a:rPr lang="zh-CN" altLang="en-US" dirty="0" smtClean="0"/>
              <a:t>）线性模型</a:t>
            </a:r>
            <a:endParaRPr lang="en-US" altLang="zh-CN" dirty="0" smtClean="0"/>
          </a:p>
          <a:p>
            <a:r>
              <a:rPr lang="zh-CN" altLang="en-US" dirty="0" smtClean="0"/>
              <a:t>（</a:t>
            </a:r>
            <a:r>
              <a:rPr lang="en-US" altLang="zh-CN" dirty="0" smtClean="0"/>
              <a:t>2</a:t>
            </a:r>
            <a:r>
              <a:rPr lang="zh-CN" altLang="en-US" dirty="0" smtClean="0"/>
              <a:t>）神经网络模型</a:t>
            </a:r>
            <a:endParaRPr lang="en-US" altLang="zh-CN" dirty="0" smtClean="0"/>
          </a:p>
          <a:p>
            <a:endParaRPr lang="en-US" altLang="zh-CN" dirty="0"/>
          </a:p>
          <a:p>
            <a:r>
              <a:rPr lang="en-US" altLang="zh-CN" dirty="0" smtClean="0"/>
              <a:t>2.</a:t>
            </a:r>
            <a:r>
              <a:rPr lang="zh-CN" altLang="en-US" dirty="0" smtClean="0"/>
              <a:t>用进化算法优化映射模型的参数</a:t>
            </a:r>
            <a:endParaRPr lang="zh-CN" altLang="en-US" dirty="0"/>
          </a:p>
        </p:txBody>
      </p:sp>
      <p:sp>
        <p:nvSpPr>
          <p:cNvPr id="15" name="文本框 14"/>
          <p:cNvSpPr txBox="1"/>
          <p:nvPr/>
        </p:nvSpPr>
        <p:spPr>
          <a:xfrm>
            <a:off x="695878" y="1087908"/>
            <a:ext cx="4358331" cy="369332"/>
          </a:xfrm>
          <a:prstGeom prst="rect">
            <a:avLst/>
          </a:prstGeom>
          <a:noFill/>
        </p:spPr>
        <p:txBody>
          <a:bodyPr wrap="square" rtlCol="0">
            <a:spAutoFit/>
          </a:bodyPr>
          <a:lstStyle/>
          <a:p>
            <a:r>
              <a:rPr lang="zh-CN" altLang="en-US" b="1" dirty="0" smtClean="0">
                <a:solidFill>
                  <a:srgbClr val="C00000"/>
                </a:solidFill>
              </a:rPr>
              <a:t>基于</a:t>
            </a:r>
            <a:r>
              <a:rPr lang="en-US" altLang="zh-CN" b="1" dirty="0" smtClean="0">
                <a:solidFill>
                  <a:srgbClr val="C00000"/>
                </a:solidFill>
              </a:rPr>
              <a:t>CMA-ES</a:t>
            </a:r>
            <a:r>
              <a:rPr lang="zh-CN" altLang="en-US" b="1" dirty="0" smtClean="0">
                <a:solidFill>
                  <a:srgbClr val="C00000"/>
                </a:solidFill>
              </a:rPr>
              <a:t>进化策略的强化学习</a:t>
            </a:r>
            <a:r>
              <a:rPr lang="en-US" altLang="zh-CN" b="1" dirty="0" smtClean="0">
                <a:solidFill>
                  <a:srgbClr val="C00000"/>
                </a:solidFill>
              </a:rPr>
              <a:t>(ES_RL)</a:t>
            </a:r>
            <a:endParaRPr lang="zh-CN" altLang="en-US" b="1" dirty="0">
              <a:solidFill>
                <a:srgbClr val="C00000"/>
              </a:solidFill>
            </a:endParaRPr>
          </a:p>
        </p:txBody>
      </p:sp>
      <p:sp>
        <p:nvSpPr>
          <p:cNvPr id="16" name="文本框 15"/>
          <p:cNvSpPr txBox="1"/>
          <p:nvPr/>
        </p:nvSpPr>
        <p:spPr>
          <a:xfrm>
            <a:off x="6559712" y="833378"/>
            <a:ext cx="5108924" cy="369332"/>
          </a:xfrm>
          <a:prstGeom prst="rect">
            <a:avLst/>
          </a:prstGeom>
          <a:noFill/>
        </p:spPr>
        <p:txBody>
          <a:bodyPr wrap="square" rtlCol="0">
            <a:spAutoFit/>
          </a:bodyPr>
          <a:lstStyle/>
          <a:p>
            <a:pPr algn="ctr"/>
            <a:r>
              <a:rPr lang="en-US" altLang="zh-CN" b="1" dirty="0">
                <a:solidFill>
                  <a:srgbClr val="C00000"/>
                </a:solidFill>
              </a:rPr>
              <a:t>Deep Deterministic Policy </a:t>
            </a:r>
            <a:r>
              <a:rPr lang="en-US" altLang="zh-CN" b="1" dirty="0" smtClean="0">
                <a:solidFill>
                  <a:srgbClr val="C00000"/>
                </a:solidFill>
              </a:rPr>
              <a:t>Gradient(DDPG)</a:t>
            </a:r>
            <a:endParaRPr lang="zh-CN" altLang="en-US" b="1" dirty="0">
              <a:solidFill>
                <a:srgbClr val="C00000"/>
              </a:solidFill>
            </a:endParaRPr>
          </a:p>
        </p:txBody>
      </p:sp>
      <p:pic>
        <p:nvPicPr>
          <p:cNvPr id="17" name="图片 1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175853" y="1272574"/>
            <a:ext cx="6838704" cy="4752657"/>
          </a:xfrm>
          <a:prstGeom prst="rect">
            <a:avLst/>
          </a:prstGeom>
        </p:spPr>
      </p:pic>
      <p:pic>
        <p:nvPicPr>
          <p:cNvPr id="19" name="图片 18"/>
          <p:cNvPicPr>
            <a:picLocks noChangeAspect="1"/>
          </p:cNvPicPr>
          <p:nvPr/>
        </p:nvPicPr>
        <p:blipFill>
          <a:blip r:embed="rId3"/>
          <a:stretch>
            <a:fillRect/>
          </a:stretch>
        </p:blipFill>
        <p:spPr>
          <a:xfrm>
            <a:off x="610294" y="3652910"/>
            <a:ext cx="4388114" cy="3038302"/>
          </a:xfrm>
          <a:prstGeom prst="rect">
            <a:avLst/>
          </a:prstGeom>
        </p:spPr>
      </p:pic>
    </p:spTree>
    <p:extLst>
      <p:ext uri="{BB962C8B-B14F-4D97-AF65-F5344CB8AC3E}">
        <p14:creationId xmlns:p14="http://schemas.microsoft.com/office/powerpoint/2010/main" val="114506167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283725" y="359391"/>
            <a:ext cx="7606353" cy="461665"/>
          </a:xfrm>
          <a:prstGeom prst="rect">
            <a:avLst/>
          </a:prstGeom>
          <a:noFill/>
        </p:spPr>
        <p:txBody>
          <a:bodyPr wrap="square" rtlCol="0">
            <a:spAutoFit/>
          </a:bodyPr>
          <a:lstStyle/>
          <a:p>
            <a:pPr algn="ctr"/>
            <a:r>
              <a:rPr lang="zh-CN" altLang="en-US" sz="2400" b="1" dirty="0"/>
              <a:t>实验思路</a:t>
            </a:r>
          </a:p>
        </p:txBody>
      </p:sp>
      <p:sp>
        <p:nvSpPr>
          <p:cNvPr id="3" name="文本框 2"/>
          <p:cNvSpPr txBox="1"/>
          <p:nvPr/>
        </p:nvSpPr>
        <p:spPr>
          <a:xfrm>
            <a:off x="991737" y="2007402"/>
            <a:ext cx="10363200" cy="1200329"/>
          </a:xfrm>
          <a:prstGeom prst="rect">
            <a:avLst/>
          </a:prstGeom>
          <a:noFill/>
        </p:spPr>
        <p:txBody>
          <a:bodyPr wrap="square" rtlCol="0">
            <a:spAutoFit/>
          </a:bodyPr>
          <a:lstStyle/>
          <a:p>
            <a:r>
              <a:rPr lang="en-US" altLang="zh-CN" dirty="0" smtClean="0"/>
              <a:t>1.</a:t>
            </a:r>
            <a:r>
              <a:rPr lang="zh-CN" altLang="en-US" dirty="0" smtClean="0"/>
              <a:t>利用强化学习将前</a:t>
            </a:r>
            <a:r>
              <a:rPr lang="en-US" altLang="zh-CN" dirty="0"/>
              <a:t>5</a:t>
            </a:r>
            <a:r>
              <a:rPr lang="zh-CN" altLang="en-US" dirty="0" smtClean="0"/>
              <a:t>天用来训练，建立</a:t>
            </a:r>
            <a:r>
              <a:rPr lang="en-US" altLang="zh-CN" dirty="0" smtClean="0"/>
              <a:t>state</a:t>
            </a:r>
            <a:r>
              <a:rPr lang="zh-CN" altLang="en-US" dirty="0" smtClean="0"/>
              <a:t>到</a:t>
            </a:r>
            <a:r>
              <a:rPr lang="en-US" altLang="zh-CN" dirty="0" smtClean="0"/>
              <a:t>action</a:t>
            </a:r>
            <a:r>
              <a:rPr lang="zh-CN" altLang="en-US" dirty="0" smtClean="0"/>
              <a:t>（上一时间步的</a:t>
            </a:r>
            <a:r>
              <a:rPr lang="zh-CN" altLang="en-US" dirty="0"/>
              <a:t>输出</a:t>
            </a:r>
            <a:r>
              <a:rPr lang="zh-CN" altLang="en-US" dirty="0" smtClean="0"/>
              <a:t>变量的</a:t>
            </a:r>
            <a:r>
              <a:rPr lang="en-US" altLang="zh-CN" dirty="0" err="1" smtClean="0"/>
              <a:t>rms_ratio</a:t>
            </a:r>
            <a:r>
              <a:rPr lang="zh-CN" altLang="en-US" dirty="0" smtClean="0"/>
              <a:t>到不确定参数的调整比例）的模型，利用</a:t>
            </a:r>
            <a:r>
              <a:rPr lang="en-US" altLang="zh-CN" dirty="0" err="1" smtClean="0"/>
              <a:t>cma-es</a:t>
            </a:r>
            <a:r>
              <a:rPr lang="zh-CN" altLang="en-US" dirty="0" smtClean="0"/>
              <a:t>优化模型参数</a:t>
            </a:r>
            <a:endParaRPr lang="en-US" altLang="zh-CN" dirty="0" smtClean="0"/>
          </a:p>
          <a:p>
            <a:endParaRPr lang="en-US" altLang="zh-CN" dirty="0" smtClean="0"/>
          </a:p>
          <a:p>
            <a:r>
              <a:rPr lang="en-US" altLang="zh-CN" dirty="0" smtClean="0"/>
              <a:t>2.</a:t>
            </a:r>
            <a:r>
              <a:rPr lang="zh-CN" altLang="en-US" dirty="0" smtClean="0"/>
              <a:t>利用学习到的模型预测后面</a:t>
            </a:r>
            <a:r>
              <a:rPr lang="en-US" altLang="zh-CN" dirty="0" smtClean="0"/>
              <a:t>5</a:t>
            </a:r>
            <a:r>
              <a:rPr lang="zh-CN" altLang="en-US" dirty="0" smtClean="0"/>
              <a:t>天的结果</a:t>
            </a:r>
            <a:endParaRPr lang="zh-CN" altLang="en-US" dirty="0"/>
          </a:p>
        </p:txBody>
      </p:sp>
      <p:sp>
        <p:nvSpPr>
          <p:cNvPr id="4" name="文本框 3"/>
          <p:cNvSpPr txBox="1"/>
          <p:nvPr/>
        </p:nvSpPr>
        <p:spPr>
          <a:xfrm>
            <a:off x="955343" y="3853220"/>
            <a:ext cx="7597254" cy="646331"/>
          </a:xfrm>
          <a:prstGeom prst="rect">
            <a:avLst/>
          </a:prstGeom>
          <a:noFill/>
        </p:spPr>
        <p:txBody>
          <a:bodyPr wrap="square" rtlCol="0">
            <a:spAutoFit/>
          </a:bodyPr>
          <a:lstStyle/>
          <a:p>
            <a:r>
              <a:rPr lang="en-US" altLang="zh-CN" dirty="0" smtClean="0"/>
              <a:t>1.</a:t>
            </a:r>
            <a:r>
              <a:rPr lang="zh-CN" altLang="en-US" dirty="0" smtClean="0"/>
              <a:t>针对前</a:t>
            </a:r>
            <a:r>
              <a:rPr lang="en-US" altLang="zh-CN" dirty="0"/>
              <a:t>5</a:t>
            </a:r>
            <a:r>
              <a:rPr lang="zh-CN" altLang="en-US" dirty="0" smtClean="0"/>
              <a:t>天，使用</a:t>
            </a:r>
            <a:r>
              <a:rPr lang="en-US" altLang="zh-CN" dirty="0" err="1" smtClean="0"/>
              <a:t>cma-es</a:t>
            </a:r>
            <a:r>
              <a:rPr lang="zh-CN" altLang="en-US" dirty="0" smtClean="0"/>
              <a:t>算法优化不确定参数，找到前</a:t>
            </a:r>
            <a:r>
              <a:rPr lang="en-US" altLang="zh-CN" dirty="0" smtClean="0"/>
              <a:t>5</a:t>
            </a:r>
            <a:r>
              <a:rPr lang="zh-CN" altLang="en-US" dirty="0" smtClean="0"/>
              <a:t>天的最优参数</a:t>
            </a:r>
            <a:endParaRPr lang="en-US" altLang="zh-CN" dirty="0" smtClean="0"/>
          </a:p>
          <a:p>
            <a:r>
              <a:rPr lang="en-US" altLang="zh-CN" dirty="0" smtClean="0"/>
              <a:t>2.</a:t>
            </a:r>
            <a:r>
              <a:rPr lang="zh-CN" altLang="en-US" dirty="0" smtClean="0"/>
              <a:t>将上述最优参数带入后</a:t>
            </a:r>
            <a:r>
              <a:rPr lang="en-US" altLang="zh-CN" dirty="0" smtClean="0"/>
              <a:t>5</a:t>
            </a:r>
            <a:r>
              <a:rPr lang="zh-CN" altLang="en-US" dirty="0" smtClean="0"/>
              <a:t>天，模拟预测后</a:t>
            </a:r>
            <a:r>
              <a:rPr lang="en-US" altLang="zh-CN" dirty="0" smtClean="0"/>
              <a:t>5</a:t>
            </a:r>
            <a:r>
              <a:rPr lang="zh-CN" altLang="en-US" dirty="0" smtClean="0"/>
              <a:t>天的结果</a:t>
            </a:r>
            <a:endParaRPr lang="zh-CN" altLang="en-US" dirty="0"/>
          </a:p>
        </p:txBody>
      </p:sp>
      <p:sp>
        <p:nvSpPr>
          <p:cNvPr id="5" name="文本框 4"/>
          <p:cNvSpPr txBox="1"/>
          <p:nvPr/>
        </p:nvSpPr>
        <p:spPr>
          <a:xfrm>
            <a:off x="1025856" y="1496117"/>
            <a:ext cx="3894161" cy="374218"/>
          </a:xfrm>
          <a:prstGeom prst="rect">
            <a:avLst/>
          </a:prstGeom>
          <a:noFill/>
        </p:spPr>
        <p:txBody>
          <a:bodyPr wrap="square" rtlCol="0">
            <a:spAutoFit/>
          </a:bodyPr>
          <a:lstStyle/>
          <a:p>
            <a:r>
              <a:rPr lang="zh-CN" altLang="en-US" b="1" dirty="0" smtClean="0"/>
              <a:t>强化学习优化方案</a:t>
            </a:r>
            <a:endParaRPr lang="zh-CN" altLang="en-US" b="1" dirty="0"/>
          </a:p>
        </p:txBody>
      </p:sp>
      <p:sp>
        <p:nvSpPr>
          <p:cNvPr id="6" name="文本框 5"/>
          <p:cNvSpPr txBox="1"/>
          <p:nvPr/>
        </p:nvSpPr>
        <p:spPr>
          <a:xfrm>
            <a:off x="991737" y="3383286"/>
            <a:ext cx="3894161" cy="374218"/>
          </a:xfrm>
          <a:prstGeom prst="rect">
            <a:avLst/>
          </a:prstGeom>
          <a:noFill/>
        </p:spPr>
        <p:txBody>
          <a:bodyPr wrap="square" rtlCol="0">
            <a:spAutoFit/>
          </a:bodyPr>
          <a:lstStyle/>
          <a:p>
            <a:r>
              <a:rPr lang="zh-CN" altLang="en-US" b="1" dirty="0" smtClean="0"/>
              <a:t>对比实验：优化算法方案</a:t>
            </a:r>
            <a:endParaRPr lang="zh-CN" altLang="en-US" b="1" dirty="0"/>
          </a:p>
        </p:txBody>
      </p:sp>
      <p:sp>
        <p:nvSpPr>
          <p:cNvPr id="7" name="矩形 6"/>
          <p:cNvSpPr/>
          <p:nvPr/>
        </p:nvSpPr>
        <p:spPr>
          <a:xfrm>
            <a:off x="955343" y="5000205"/>
            <a:ext cx="10462795" cy="579863"/>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dirty="0" smtClean="0">
                <a:solidFill>
                  <a:srgbClr val="C00000"/>
                </a:solidFill>
              </a:rPr>
              <a:t>用对比实验来考察基于强化学习的参数优化方案是否比基于优化算法得到的优化参数更具实时性，输出结果更好</a:t>
            </a:r>
            <a:endParaRPr lang="zh-CN" altLang="en-US" sz="1600" dirty="0">
              <a:solidFill>
                <a:srgbClr val="C00000"/>
              </a:solidFill>
            </a:endParaRPr>
          </a:p>
        </p:txBody>
      </p:sp>
    </p:spTree>
    <p:extLst>
      <p:ext uri="{BB962C8B-B14F-4D97-AF65-F5344CB8AC3E}">
        <p14:creationId xmlns:p14="http://schemas.microsoft.com/office/powerpoint/2010/main" val="73457579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294113" y="1994674"/>
            <a:ext cx="2264228" cy="5733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初始参数</a:t>
            </a:r>
            <a:endParaRPr lang="zh-CN" altLang="en-US" dirty="0"/>
          </a:p>
        </p:txBody>
      </p:sp>
      <p:cxnSp>
        <p:nvCxnSpPr>
          <p:cNvPr id="6" name="直接连接符 5"/>
          <p:cNvCxnSpPr>
            <a:stCxn id="4" idx="3"/>
          </p:cNvCxnSpPr>
          <p:nvPr/>
        </p:nvCxnSpPr>
        <p:spPr>
          <a:xfrm flipV="1">
            <a:off x="3558341" y="2277703"/>
            <a:ext cx="1008743" cy="3629"/>
          </a:xfrm>
          <a:prstGeom prst="line">
            <a:avLst/>
          </a:prstGeom>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4567084" y="2016445"/>
            <a:ext cx="2264228" cy="5225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默认</a:t>
            </a:r>
            <a:r>
              <a:rPr lang="zh-CN" altLang="en-US" dirty="0" smtClean="0"/>
              <a:t>参数*调整比例</a:t>
            </a:r>
            <a:endParaRPr lang="zh-CN" altLang="en-US" dirty="0"/>
          </a:p>
        </p:txBody>
      </p:sp>
      <p:sp>
        <p:nvSpPr>
          <p:cNvPr id="8" name="矩形 7"/>
          <p:cNvSpPr/>
          <p:nvPr/>
        </p:nvSpPr>
        <p:spPr>
          <a:xfrm>
            <a:off x="7840055" y="1994674"/>
            <a:ext cx="2264228" cy="5225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默认</a:t>
            </a:r>
            <a:r>
              <a:rPr lang="zh-CN" altLang="en-US" dirty="0" smtClean="0"/>
              <a:t>参数</a:t>
            </a:r>
            <a:r>
              <a:rPr lang="zh-CN" altLang="en-US" dirty="0"/>
              <a:t>*调整</a:t>
            </a:r>
            <a:r>
              <a:rPr lang="zh-CN" altLang="en-US" dirty="0" smtClean="0"/>
              <a:t>比例</a:t>
            </a:r>
            <a:endParaRPr lang="zh-CN" altLang="en-US" dirty="0"/>
          </a:p>
        </p:txBody>
      </p:sp>
      <p:cxnSp>
        <p:nvCxnSpPr>
          <p:cNvPr id="9" name="直接连接符 8"/>
          <p:cNvCxnSpPr/>
          <p:nvPr/>
        </p:nvCxnSpPr>
        <p:spPr>
          <a:xfrm flipV="1">
            <a:off x="7603493" y="2252303"/>
            <a:ext cx="236562" cy="3628"/>
          </a:xfrm>
          <a:prstGeom prst="line">
            <a:avLst/>
          </a:prstGeom>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3761540" y="1505599"/>
            <a:ext cx="1110342" cy="369332"/>
          </a:xfrm>
          <a:prstGeom prst="rect">
            <a:avLst/>
          </a:prstGeom>
          <a:noFill/>
        </p:spPr>
        <p:txBody>
          <a:bodyPr wrap="square" rtlCol="0">
            <a:spAutoFit/>
          </a:bodyPr>
          <a:lstStyle/>
          <a:p>
            <a:r>
              <a:rPr lang="en-US" altLang="zh-CN" dirty="0" smtClean="0"/>
              <a:t>6h</a:t>
            </a:r>
            <a:endParaRPr lang="zh-CN" altLang="en-US" dirty="0"/>
          </a:p>
        </p:txBody>
      </p:sp>
      <p:sp>
        <p:nvSpPr>
          <p:cNvPr id="11" name="文本框 10"/>
          <p:cNvSpPr txBox="1"/>
          <p:nvPr/>
        </p:nvSpPr>
        <p:spPr>
          <a:xfrm>
            <a:off x="6357647" y="3419742"/>
            <a:ext cx="1110342" cy="369332"/>
          </a:xfrm>
          <a:prstGeom prst="rect">
            <a:avLst/>
          </a:prstGeom>
          <a:noFill/>
        </p:spPr>
        <p:txBody>
          <a:bodyPr wrap="square" rtlCol="0">
            <a:spAutoFit/>
          </a:bodyPr>
          <a:lstStyle/>
          <a:p>
            <a:r>
              <a:rPr lang="en-US" altLang="zh-CN" dirty="0"/>
              <a:t>5</a:t>
            </a:r>
            <a:r>
              <a:rPr lang="zh-CN" altLang="en-US" dirty="0" smtClean="0"/>
              <a:t>天</a:t>
            </a:r>
            <a:endParaRPr lang="zh-CN" altLang="en-US" dirty="0"/>
          </a:p>
        </p:txBody>
      </p:sp>
      <p:sp>
        <p:nvSpPr>
          <p:cNvPr id="13" name="文本框 12"/>
          <p:cNvSpPr txBox="1"/>
          <p:nvPr/>
        </p:nvSpPr>
        <p:spPr>
          <a:xfrm>
            <a:off x="2387521" y="2821989"/>
            <a:ext cx="2979057" cy="369332"/>
          </a:xfrm>
          <a:prstGeom prst="rect">
            <a:avLst/>
          </a:prstGeom>
          <a:noFill/>
        </p:spPr>
        <p:txBody>
          <a:bodyPr wrap="square" rtlCol="0">
            <a:spAutoFit/>
          </a:bodyPr>
          <a:lstStyle/>
          <a:p>
            <a:r>
              <a:rPr lang="zh-CN" altLang="en-US" dirty="0" smtClean="0"/>
              <a:t>从</a:t>
            </a:r>
            <a:r>
              <a:rPr lang="en-US" altLang="zh-CN" dirty="0" smtClean="0"/>
              <a:t>observation</a:t>
            </a:r>
            <a:r>
              <a:rPr lang="zh-CN" altLang="en-US" dirty="0" smtClean="0"/>
              <a:t>计算调整比例</a:t>
            </a:r>
            <a:endParaRPr lang="zh-CN" altLang="en-US" dirty="0"/>
          </a:p>
        </p:txBody>
      </p:sp>
      <p:sp>
        <p:nvSpPr>
          <p:cNvPr id="14" name="文本框 13"/>
          <p:cNvSpPr txBox="1"/>
          <p:nvPr/>
        </p:nvSpPr>
        <p:spPr>
          <a:xfrm>
            <a:off x="6125555" y="2796588"/>
            <a:ext cx="3429000" cy="369332"/>
          </a:xfrm>
          <a:prstGeom prst="rect">
            <a:avLst/>
          </a:prstGeom>
          <a:noFill/>
        </p:spPr>
        <p:txBody>
          <a:bodyPr wrap="square" rtlCol="0">
            <a:spAutoFit/>
          </a:bodyPr>
          <a:lstStyle/>
          <a:p>
            <a:r>
              <a:rPr lang="zh-CN" altLang="en-US" dirty="0" smtClean="0"/>
              <a:t>从</a:t>
            </a:r>
            <a:r>
              <a:rPr lang="en-US" altLang="zh-CN" dirty="0" smtClean="0"/>
              <a:t>observation</a:t>
            </a:r>
            <a:r>
              <a:rPr lang="zh-CN" altLang="en-US" dirty="0" smtClean="0"/>
              <a:t>计算调整比例</a:t>
            </a:r>
            <a:endParaRPr lang="zh-CN" altLang="en-US" dirty="0"/>
          </a:p>
        </p:txBody>
      </p:sp>
      <p:graphicFrame>
        <p:nvGraphicFramePr>
          <p:cNvPr id="16" name="表格 15"/>
          <p:cNvGraphicFramePr>
            <a:graphicFrameLocks noGrp="1"/>
          </p:cNvGraphicFramePr>
          <p:nvPr>
            <p:extLst>
              <p:ext uri="{D42A27DB-BD31-4B8C-83A1-F6EECF244321}">
                <p14:modId xmlns:p14="http://schemas.microsoft.com/office/powerpoint/2010/main" val="1655398388"/>
              </p:ext>
            </p:extLst>
          </p:nvPr>
        </p:nvGraphicFramePr>
        <p:xfrm>
          <a:off x="861163" y="4030303"/>
          <a:ext cx="10772632" cy="1077791"/>
        </p:xfrm>
        <a:graphic>
          <a:graphicData uri="http://schemas.openxmlformats.org/drawingml/2006/table">
            <a:tbl>
              <a:tblPr firstRow="1" bandRow="1">
                <a:tableStyleId>{5C22544A-7EE6-4342-B048-85BDC9FD1C3A}</a:tableStyleId>
              </a:tblPr>
              <a:tblGrid>
                <a:gridCol w="2693158">
                  <a:extLst>
                    <a:ext uri="{9D8B030D-6E8A-4147-A177-3AD203B41FA5}">
                      <a16:colId xmlns:a16="http://schemas.microsoft.com/office/drawing/2014/main" val="3633501937"/>
                    </a:ext>
                  </a:extLst>
                </a:gridCol>
                <a:gridCol w="2693158">
                  <a:extLst>
                    <a:ext uri="{9D8B030D-6E8A-4147-A177-3AD203B41FA5}">
                      <a16:colId xmlns:a16="http://schemas.microsoft.com/office/drawing/2014/main" val="3770025505"/>
                    </a:ext>
                  </a:extLst>
                </a:gridCol>
                <a:gridCol w="2693158">
                  <a:extLst>
                    <a:ext uri="{9D8B030D-6E8A-4147-A177-3AD203B41FA5}">
                      <a16:colId xmlns:a16="http://schemas.microsoft.com/office/drawing/2014/main" val="3706746576"/>
                    </a:ext>
                  </a:extLst>
                </a:gridCol>
                <a:gridCol w="2693158">
                  <a:extLst>
                    <a:ext uri="{9D8B030D-6E8A-4147-A177-3AD203B41FA5}">
                      <a16:colId xmlns:a16="http://schemas.microsoft.com/office/drawing/2014/main" val="394286149"/>
                    </a:ext>
                  </a:extLst>
                </a:gridCol>
              </a:tblGrid>
              <a:tr h="391924">
                <a:tc>
                  <a:txBody>
                    <a:bodyPr/>
                    <a:lstStyle/>
                    <a:p>
                      <a:r>
                        <a:rPr lang="en-US" altLang="zh-CN" dirty="0" smtClean="0">
                          <a:solidFill>
                            <a:schemeClr val="tx1"/>
                          </a:solidFill>
                        </a:rPr>
                        <a:t>action</a:t>
                      </a:r>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dirty="0" smtClean="0">
                          <a:solidFill>
                            <a:schemeClr val="tx1"/>
                          </a:solidFill>
                        </a:rPr>
                        <a:t>Action</a:t>
                      </a:r>
                      <a:r>
                        <a:rPr lang="zh-CN" altLang="en-US" dirty="0" smtClean="0">
                          <a:solidFill>
                            <a:schemeClr val="tx1"/>
                          </a:solidFill>
                        </a:rPr>
                        <a:t>调整范围</a:t>
                      </a:r>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zh-CN" altLang="en-US" dirty="0" smtClean="0">
                          <a:solidFill>
                            <a:schemeClr val="tx1"/>
                          </a:solidFill>
                        </a:rPr>
                        <a:t>状态</a:t>
                      </a:r>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dirty="0" smtClean="0">
                          <a:solidFill>
                            <a:schemeClr val="tx1"/>
                          </a:solidFill>
                        </a:rPr>
                        <a:t>reward</a:t>
                      </a:r>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31512945"/>
                  </a:ext>
                </a:extLst>
              </a:tr>
              <a:tr h="685867">
                <a:tc>
                  <a:txBody>
                    <a:bodyPr/>
                    <a:lstStyle/>
                    <a:p>
                      <a:r>
                        <a:rPr lang="en-US" altLang="zh-CN" dirty="0" smtClean="0"/>
                        <a:t>C0_lnd</a:t>
                      </a:r>
                      <a:r>
                        <a:rPr lang="en-US" altLang="zh-CN" baseline="0" dirty="0" smtClean="0"/>
                        <a:t>,</a:t>
                      </a:r>
                      <a:r>
                        <a:rPr lang="en-US" altLang="zh-CN" dirty="0" smtClean="0"/>
                        <a:t>c0_ocn,ai,tau</a:t>
                      </a:r>
                      <a:r>
                        <a:rPr lang="zh-CN" altLang="en-US" dirty="0" smtClean="0"/>
                        <a:t>基于默认值的调整比例</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dirty="0" smtClean="0"/>
                        <a:t>0.5-1.5</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dirty="0" smtClean="0"/>
                        <a:t>U200,V850,PRECT,Q850,T850</a:t>
                      </a:r>
                      <a:r>
                        <a:rPr lang="zh-CN" altLang="en-US" dirty="0" smtClean="0"/>
                        <a:t>的</a:t>
                      </a:r>
                      <a:r>
                        <a:rPr lang="en-US" altLang="zh-CN" dirty="0" err="1" smtClean="0"/>
                        <a:t>rms_ratio</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dirty="0" err="1" smtClean="0"/>
                        <a:t>mcpi</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78570288"/>
                  </a:ext>
                </a:extLst>
              </a:tr>
            </a:tbl>
          </a:graphicData>
        </a:graphic>
      </p:graphicFrame>
      <p:sp>
        <p:nvSpPr>
          <p:cNvPr id="18" name="左大括号 17"/>
          <p:cNvSpPr/>
          <p:nvPr/>
        </p:nvSpPr>
        <p:spPr>
          <a:xfrm rot="16200000">
            <a:off x="6520858" y="-218811"/>
            <a:ext cx="144103" cy="6913566"/>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22" name="直接连接符 21"/>
          <p:cNvCxnSpPr/>
          <p:nvPr/>
        </p:nvCxnSpPr>
        <p:spPr>
          <a:xfrm flipV="1">
            <a:off x="6876263" y="2266090"/>
            <a:ext cx="236562" cy="3628"/>
          </a:xfrm>
          <a:prstGeom prst="line">
            <a:avLst/>
          </a:prstGeom>
        </p:spPr>
        <p:style>
          <a:lnRef idx="1">
            <a:schemeClr val="accent1"/>
          </a:lnRef>
          <a:fillRef idx="0">
            <a:schemeClr val="accent1"/>
          </a:fillRef>
          <a:effectRef idx="0">
            <a:schemeClr val="accent1"/>
          </a:effectRef>
          <a:fontRef idx="minor">
            <a:schemeClr val="tx1"/>
          </a:fontRef>
        </p:style>
      </p:cxnSp>
      <p:sp>
        <p:nvSpPr>
          <p:cNvPr id="23" name="文本框 22"/>
          <p:cNvSpPr txBox="1"/>
          <p:nvPr/>
        </p:nvSpPr>
        <p:spPr>
          <a:xfrm>
            <a:off x="7194712" y="2081424"/>
            <a:ext cx="418532" cy="369332"/>
          </a:xfrm>
          <a:prstGeom prst="rect">
            <a:avLst/>
          </a:prstGeom>
          <a:noFill/>
        </p:spPr>
        <p:txBody>
          <a:bodyPr wrap="square" rtlCol="0">
            <a:spAutoFit/>
          </a:bodyPr>
          <a:lstStyle/>
          <a:p>
            <a:r>
              <a:rPr lang="en-US" altLang="zh-CN" dirty="0" smtClean="0"/>
              <a:t>…</a:t>
            </a:r>
            <a:endParaRPr lang="zh-CN" altLang="en-US" dirty="0"/>
          </a:p>
        </p:txBody>
      </p:sp>
      <p:sp>
        <p:nvSpPr>
          <p:cNvPr id="24" name="文本框 23"/>
          <p:cNvSpPr txBox="1"/>
          <p:nvPr/>
        </p:nvSpPr>
        <p:spPr>
          <a:xfrm>
            <a:off x="2283725" y="359391"/>
            <a:ext cx="7606353" cy="461665"/>
          </a:xfrm>
          <a:prstGeom prst="rect">
            <a:avLst/>
          </a:prstGeom>
          <a:noFill/>
        </p:spPr>
        <p:txBody>
          <a:bodyPr wrap="square" rtlCol="0">
            <a:spAutoFit/>
          </a:bodyPr>
          <a:lstStyle/>
          <a:p>
            <a:pPr algn="ctr"/>
            <a:r>
              <a:rPr lang="zh-CN" altLang="en-US" sz="2400" b="1" dirty="0"/>
              <a:t>实验基本设置</a:t>
            </a:r>
          </a:p>
        </p:txBody>
      </p:sp>
      <p:sp>
        <p:nvSpPr>
          <p:cNvPr id="17" name="文本框 16"/>
          <p:cNvSpPr txBox="1"/>
          <p:nvPr/>
        </p:nvSpPr>
        <p:spPr>
          <a:xfrm>
            <a:off x="7112825" y="1480126"/>
            <a:ext cx="1110342" cy="369332"/>
          </a:xfrm>
          <a:prstGeom prst="rect">
            <a:avLst/>
          </a:prstGeom>
          <a:noFill/>
        </p:spPr>
        <p:txBody>
          <a:bodyPr wrap="square" rtlCol="0">
            <a:spAutoFit/>
          </a:bodyPr>
          <a:lstStyle/>
          <a:p>
            <a:r>
              <a:rPr lang="en-US" altLang="zh-CN" dirty="0" smtClean="0"/>
              <a:t>6h</a:t>
            </a:r>
            <a:endParaRPr lang="zh-CN" altLang="en-US" dirty="0"/>
          </a:p>
        </p:txBody>
      </p:sp>
      <mc:AlternateContent xmlns:mc="http://schemas.openxmlformats.org/markup-compatibility/2006" xmlns:a14="http://schemas.microsoft.com/office/drawing/2010/main">
        <mc:Choice Requires="a14">
          <p:sp>
            <p:nvSpPr>
              <p:cNvPr id="2" name="文本框 1"/>
              <p:cNvSpPr txBox="1"/>
              <p:nvPr/>
            </p:nvSpPr>
            <p:spPr>
              <a:xfrm>
                <a:off x="1157053" y="5668945"/>
                <a:ext cx="2804742" cy="77886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𝑉</m:t>
                          </m:r>
                        </m:e>
                        <m:sub>
                          <m:r>
                            <a:rPr lang="en-US" altLang="zh-CN" b="0" i="1" smtClean="0">
                              <a:latin typeface="Cambria Math" panose="02040503050406030204" pitchFamily="18" charset="0"/>
                            </a:rPr>
                            <m:t>𝑚</m:t>
                          </m:r>
                        </m:sub>
                        <m:sup>
                          <m:r>
                            <a:rPr lang="en-US" altLang="zh-CN" b="0" i="1" smtClean="0">
                              <a:latin typeface="Cambria Math" panose="02040503050406030204" pitchFamily="18" charset="0"/>
                            </a:rPr>
                            <m:t>𝐹</m:t>
                          </m:r>
                        </m:sup>
                      </m:sSubSup>
                      <m:r>
                        <a:rPr lang="en-US" altLang="zh-CN" b="0" i="1" smtClean="0">
                          <a:latin typeface="Cambria Math" panose="02040503050406030204" pitchFamily="18" charset="0"/>
                        </a:rPr>
                        <m:t>=</m:t>
                      </m:r>
                      <m:nary>
                        <m:naryPr>
                          <m:chr m:val="∑"/>
                          <m:ctrlPr>
                            <a:rPr lang="en-US"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𝑡</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𝑇</m:t>
                          </m:r>
                        </m:sup>
                        <m:e>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𝑚</m:t>
                              </m:r>
                            </m:sub>
                            <m:sup>
                              <m:r>
                                <a:rPr lang="en-US" altLang="zh-CN" b="0" i="1" smtClean="0">
                                  <a:latin typeface="Cambria Math" panose="02040503050406030204" pitchFamily="18" charset="0"/>
                                </a:rPr>
                                <m:t>𝐹</m:t>
                              </m:r>
                            </m:sup>
                          </m:sSubSup>
                          <m:r>
                            <a:rPr lang="en-US" altLang="zh-CN" b="0" i="1" smtClean="0">
                              <a:latin typeface="Cambria Math" panose="02040503050406030204" pitchFamily="18" charset="0"/>
                            </a:rPr>
                            <m:t> (</m:t>
                          </m:r>
                          <m:r>
                            <a:rPr lang="en-US" altLang="zh-CN" b="0" i="1" smtClean="0">
                              <a:latin typeface="Cambria Math" panose="02040503050406030204" pitchFamily="18" charset="0"/>
                            </a:rPr>
                            <m:t>𝑡</m:t>
                          </m:r>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𝑜</m:t>
                              </m:r>
                            </m:sub>
                            <m:sup>
                              <m:r>
                                <a:rPr lang="en-US" altLang="zh-CN" b="0" i="1" smtClean="0">
                                  <a:latin typeface="Cambria Math" panose="02040503050406030204" pitchFamily="18" charset="0"/>
                                </a:rPr>
                                <m:t>𝐹</m:t>
                              </m:r>
                            </m:sup>
                          </m:sSubSup>
                          <m:r>
                            <a:rPr lang="en-US" altLang="zh-CN" b="0" i="1" smtClean="0">
                              <a:latin typeface="Cambria Math" panose="02040503050406030204" pitchFamily="18" charset="0"/>
                            </a:rPr>
                            <m:t> (</m:t>
                          </m:r>
                          <m:r>
                            <a:rPr lang="en-US" altLang="zh-CN" b="0" i="1" smtClean="0">
                              <a:latin typeface="Cambria Math" panose="02040503050406030204" pitchFamily="18" charset="0"/>
                            </a:rPr>
                            <m:t>𝑡</m:t>
                          </m:r>
                          <m:r>
                            <a:rPr lang="en-US" altLang="zh-CN" b="0" i="1" smtClean="0">
                              <a:latin typeface="Cambria Math" panose="02040503050406030204" pitchFamily="18" charset="0"/>
                            </a:rPr>
                            <m:t>))2 </m:t>
                          </m:r>
                        </m:e>
                      </m:nary>
                    </m:oMath>
                  </m:oMathPara>
                </a14:m>
                <a:endParaRPr lang="zh-CN" altLang="en-US" dirty="0"/>
              </a:p>
            </p:txBody>
          </p:sp>
        </mc:Choice>
        <mc:Fallback xmlns="">
          <p:sp>
            <p:nvSpPr>
              <p:cNvPr id="2" name="文本框 1"/>
              <p:cNvSpPr txBox="1">
                <a:spLocks noRot="1" noChangeAspect="1" noMove="1" noResize="1" noEditPoints="1" noAdjustHandles="1" noChangeArrowheads="1" noChangeShapeType="1" noTextEdit="1"/>
              </p:cNvSpPr>
              <p:nvPr/>
            </p:nvSpPr>
            <p:spPr>
              <a:xfrm>
                <a:off x="1157053" y="5668945"/>
                <a:ext cx="2804742" cy="778868"/>
              </a:xfrm>
              <a:prstGeom prst="rect">
                <a:avLst/>
              </a:prstGeo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文本框 2"/>
              <p:cNvSpPr txBox="1"/>
              <p:nvPr/>
            </p:nvSpPr>
            <p:spPr>
              <a:xfrm>
                <a:off x="9237679" y="5623292"/>
                <a:ext cx="1902700" cy="8245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𝑚𝑐𝑝𝑖</m:t>
                      </m:r>
                      <m:r>
                        <a:rPr lang="en-US" altLang="zh-CN" b="0" i="1" smtClean="0">
                          <a:latin typeface="Cambria Math" panose="02040503050406030204" pitchFamily="18" charset="0"/>
                        </a:rPr>
                        <m:t>= </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𝑁</m:t>
                              </m:r>
                            </m:e>
                            <m:sup>
                              <m:r>
                                <a:rPr lang="en-US" altLang="zh-CN" b="0" i="1" smtClean="0">
                                  <a:latin typeface="Cambria Math" panose="02040503050406030204" pitchFamily="18" charset="0"/>
                                </a:rPr>
                                <m:t>𝐹</m:t>
                              </m:r>
                            </m:sup>
                          </m:sSup>
                        </m:den>
                      </m:f>
                      <m:nary>
                        <m:naryPr>
                          <m:chr m:val="∑"/>
                          <m:ctrlPr>
                            <a:rPr lang="en-US"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𝐹</m:t>
                          </m:r>
                          <m:r>
                            <a:rPr lang="en-US" altLang="zh-CN" b="0" i="1" smtClean="0">
                              <a:latin typeface="Cambria Math" panose="02040503050406030204" pitchFamily="18" charset="0"/>
                            </a:rPr>
                            <m:t>=1</m:t>
                          </m:r>
                        </m:sub>
                        <m:sup>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𝑁</m:t>
                              </m:r>
                            </m:e>
                            <m:sup>
                              <m:r>
                                <a:rPr lang="en-US" altLang="zh-CN" b="0" i="1" smtClean="0">
                                  <a:latin typeface="Cambria Math" panose="02040503050406030204" pitchFamily="18" charset="0"/>
                                </a:rPr>
                                <m:t>𝐹</m:t>
                              </m:r>
                            </m:sup>
                          </m:sSup>
                        </m:sup>
                        <m:e>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𝑉</m:t>
                                  </m:r>
                                </m:e>
                                <m:sub>
                                  <m:r>
                                    <a:rPr lang="en-US" altLang="zh-CN" b="0" i="1" smtClean="0">
                                      <a:latin typeface="Cambria Math" panose="02040503050406030204" pitchFamily="18" charset="0"/>
                                    </a:rPr>
                                    <m:t>𝑚</m:t>
                                  </m:r>
                                </m:sub>
                              </m:sSub>
                            </m:num>
                            <m:den>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𝑉</m:t>
                                  </m:r>
                                </m:e>
                                <m:sub>
                                  <m:r>
                                    <a:rPr lang="en-US" altLang="zh-CN" b="0" i="1" smtClean="0">
                                      <a:latin typeface="Cambria Math" panose="02040503050406030204" pitchFamily="18" charset="0"/>
                                    </a:rPr>
                                    <m:t>𝑟</m:t>
                                  </m:r>
                                </m:sub>
                              </m:sSub>
                            </m:den>
                          </m:f>
                        </m:e>
                      </m:nary>
                    </m:oMath>
                  </m:oMathPara>
                </a14:m>
                <a:endParaRPr lang="zh-CN" altLang="en-US" dirty="0"/>
              </a:p>
            </p:txBody>
          </p:sp>
        </mc:Choice>
        <mc:Fallback xmlns="">
          <p:sp>
            <p:nvSpPr>
              <p:cNvPr id="3" name="文本框 2"/>
              <p:cNvSpPr txBox="1">
                <a:spLocks noRot="1" noChangeAspect="1" noMove="1" noResize="1" noEditPoints="1" noAdjustHandles="1" noChangeArrowheads="1" noChangeShapeType="1" noTextEdit="1"/>
              </p:cNvSpPr>
              <p:nvPr/>
            </p:nvSpPr>
            <p:spPr>
              <a:xfrm>
                <a:off x="9237679" y="5623292"/>
                <a:ext cx="1902700" cy="824521"/>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文本框 25"/>
              <p:cNvSpPr txBox="1"/>
              <p:nvPr/>
            </p:nvSpPr>
            <p:spPr>
              <a:xfrm>
                <a:off x="4114996" y="5668945"/>
                <a:ext cx="2672655" cy="77886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𝑉</m:t>
                          </m:r>
                        </m:e>
                        <m:sub>
                          <m:r>
                            <a:rPr lang="en-US" altLang="zh-CN" b="0" i="1" smtClean="0">
                              <a:latin typeface="Cambria Math" panose="02040503050406030204" pitchFamily="18" charset="0"/>
                            </a:rPr>
                            <m:t>𝑟</m:t>
                          </m:r>
                        </m:sub>
                        <m:sup>
                          <m:r>
                            <a:rPr lang="en-US" altLang="zh-CN" b="0" i="1" smtClean="0">
                              <a:latin typeface="Cambria Math" panose="02040503050406030204" pitchFamily="18" charset="0"/>
                            </a:rPr>
                            <m:t>𝐹</m:t>
                          </m:r>
                        </m:sup>
                      </m:sSubSup>
                      <m:r>
                        <a:rPr lang="en-US" altLang="zh-CN" b="0" i="1" smtClean="0">
                          <a:latin typeface="Cambria Math" panose="02040503050406030204" pitchFamily="18" charset="0"/>
                        </a:rPr>
                        <m:t>=</m:t>
                      </m:r>
                      <m:nary>
                        <m:naryPr>
                          <m:chr m:val="∑"/>
                          <m:ctrlPr>
                            <a:rPr lang="en-US"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𝑡</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𝑇</m:t>
                          </m:r>
                        </m:sup>
                        <m:e>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𝑟</m:t>
                              </m:r>
                            </m:sub>
                            <m:sup>
                              <m:r>
                                <a:rPr lang="en-US" altLang="zh-CN" b="0" i="1" smtClean="0">
                                  <a:latin typeface="Cambria Math" panose="02040503050406030204" pitchFamily="18" charset="0"/>
                                </a:rPr>
                                <m:t>𝐹</m:t>
                              </m:r>
                            </m:sup>
                          </m:sSubSup>
                          <m:r>
                            <a:rPr lang="en-US" altLang="zh-CN" b="0" i="1" smtClean="0">
                              <a:latin typeface="Cambria Math" panose="02040503050406030204" pitchFamily="18" charset="0"/>
                            </a:rPr>
                            <m:t> (</m:t>
                          </m:r>
                          <m:r>
                            <a:rPr lang="en-US" altLang="zh-CN" b="0" i="1" smtClean="0">
                              <a:latin typeface="Cambria Math" panose="02040503050406030204" pitchFamily="18" charset="0"/>
                            </a:rPr>
                            <m:t>𝑡</m:t>
                          </m:r>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𝑜</m:t>
                              </m:r>
                            </m:sub>
                            <m:sup>
                              <m:r>
                                <a:rPr lang="en-US" altLang="zh-CN" b="0" i="1" smtClean="0">
                                  <a:latin typeface="Cambria Math" panose="02040503050406030204" pitchFamily="18" charset="0"/>
                                </a:rPr>
                                <m:t>𝐹</m:t>
                              </m:r>
                            </m:sup>
                          </m:sSubSup>
                          <m:r>
                            <a:rPr lang="en-US" altLang="zh-CN" b="0" i="1" smtClean="0">
                              <a:latin typeface="Cambria Math" panose="02040503050406030204" pitchFamily="18" charset="0"/>
                            </a:rPr>
                            <m:t> (</m:t>
                          </m:r>
                          <m:r>
                            <a:rPr lang="en-US" altLang="zh-CN" b="0" i="1" smtClean="0">
                              <a:latin typeface="Cambria Math" panose="02040503050406030204" pitchFamily="18" charset="0"/>
                            </a:rPr>
                            <m:t>𝑡</m:t>
                          </m:r>
                          <m:r>
                            <a:rPr lang="en-US" altLang="zh-CN" b="0" i="1" smtClean="0">
                              <a:latin typeface="Cambria Math" panose="02040503050406030204" pitchFamily="18" charset="0"/>
                            </a:rPr>
                            <m:t>))2 </m:t>
                          </m:r>
                        </m:e>
                      </m:nary>
                    </m:oMath>
                  </m:oMathPara>
                </a14:m>
                <a:endParaRPr lang="zh-CN" altLang="en-US" dirty="0"/>
              </a:p>
            </p:txBody>
          </p:sp>
        </mc:Choice>
        <mc:Fallback xmlns="">
          <p:sp>
            <p:nvSpPr>
              <p:cNvPr id="26" name="文本框 25"/>
              <p:cNvSpPr txBox="1">
                <a:spLocks noRot="1" noChangeAspect="1" noMove="1" noResize="1" noEditPoints="1" noAdjustHandles="1" noChangeArrowheads="1" noChangeShapeType="1" noTextEdit="1"/>
              </p:cNvSpPr>
              <p:nvPr/>
            </p:nvSpPr>
            <p:spPr>
              <a:xfrm>
                <a:off x="4114996" y="5668945"/>
                <a:ext cx="2672655" cy="778868"/>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文本框 26"/>
              <p:cNvSpPr txBox="1"/>
              <p:nvPr/>
            </p:nvSpPr>
            <p:spPr>
              <a:xfrm>
                <a:off x="7079290" y="5752686"/>
                <a:ext cx="1796261" cy="61138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𝑟𝑚𝑠</m:t>
                          </m:r>
                          <m:r>
                            <a:rPr lang="en-US" altLang="zh-CN" b="0" i="1" smtClean="0">
                              <a:latin typeface="Cambria Math" panose="02040503050406030204" pitchFamily="18" charset="0"/>
                            </a:rPr>
                            <m:t>_</m:t>
                          </m:r>
                          <m:r>
                            <a:rPr lang="en-US" altLang="zh-CN" b="0" i="1" smtClean="0">
                              <a:latin typeface="Cambria Math" panose="02040503050406030204" pitchFamily="18" charset="0"/>
                            </a:rPr>
                            <m:t>𝑟𝑎𝑡𝑖𝑜</m:t>
                          </m:r>
                        </m:e>
                        <m:sup>
                          <m:r>
                            <a:rPr lang="en-US" altLang="zh-CN" b="0" i="1" smtClean="0">
                              <a:latin typeface="Cambria Math" panose="02040503050406030204" pitchFamily="18" charset="0"/>
                            </a:rPr>
                            <m:t>𝐹</m:t>
                          </m:r>
                        </m:sup>
                      </m:sSup>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𝑉</m:t>
                              </m:r>
                            </m:e>
                            <m:sub>
                              <m:r>
                                <a:rPr lang="en-US" altLang="zh-CN" b="0" i="1" smtClean="0">
                                  <a:latin typeface="Cambria Math" panose="02040503050406030204" pitchFamily="18" charset="0"/>
                                </a:rPr>
                                <m:t>𝑚</m:t>
                              </m:r>
                            </m:sub>
                            <m:sup>
                              <m:r>
                                <a:rPr lang="en-US" altLang="zh-CN" b="0" i="1" smtClean="0">
                                  <a:latin typeface="Cambria Math" panose="02040503050406030204" pitchFamily="18" charset="0"/>
                                </a:rPr>
                                <m:t>𝐹</m:t>
                              </m:r>
                            </m:sup>
                          </m:sSubSup>
                        </m:num>
                        <m:den>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𝑉</m:t>
                              </m:r>
                            </m:e>
                            <m:sub>
                              <m:r>
                                <a:rPr lang="en-US" altLang="zh-CN" b="0" i="1" smtClean="0">
                                  <a:latin typeface="Cambria Math" panose="02040503050406030204" pitchFamily="18" charset="0"/>
                                </a:rPr>
                                <m:t>𝑟</m:t>
                              </m:r>
                            </m:sub>
                            <m:sup>
                              <m:r>
                                <a:rPr lang="en-US" altLang="zh-CN" b="0" i="1" smtClean="0">
                                  <a:latin typeface="Cambria Math" panose="02040503050406030204" pitchFamily="18" charset="0"/>
                                </a:rPr>
                                <m:t>𝐹</m:t>
                              </m:r>
                            </m:sup>
                          </m:sSubSup>
                        </m:den>
                      </m:f>
                    </m:oMath>
                  </m:oMathPara>
                </a14:m>
                <a:endParaRPr lang="zh-CN" altLang="en-US" dirty="0"/>
              </a:p>
            </p:txBody>
          </p:sp>
        </mc:Choice>
        <mc:Fallback xmlns="">
          <p:sp>
            <p:nvSpPr>
              <p:cNvPr id="27" name="文本框 26"/>
              <p:cNvSpPr txBox="1">
                <a:spLocks noRot="1" noChangeAspect="1" noMove="1" noResize="1" noEditPoints="1" noAdjustHandles="1" noChangeArrowheads="1" noChangeShapeType="1" noTextEdit="1"/>
              </p:cNvSpPr>
              <p:nvPr/>
            </p:nvSpPr>
            <p:spPr>
              <a:xfrm>
                <a:off x="7079290" y="5752686"/>
                <a:ext cx="1796261" cy="611386"/>
              </a:xfrm>
              <a:prstGeom prst="rect">
                <a:avLst/>
              </a:prstGeom>
              <a:blipFill>
                <a:blip r:embed="rId5"/>
                <a:stretch>
                  <a:fillRect/>
                </a:stretch>
              </a:blipFill>
            </p:spPr>
            <p:txBody>
              <a:bodyPr/>
              <a:lstStyle/>
              <a:p>
                <a:r>
                  <a:rPr lang="zh-CN" altLang="en-US">
                    <a:noFill/>
                  </a:rPr>
                  <a:t> </a:t>
                </a:r>
              </a:p>
            </p:txBody>
          </p:sp>
        </mc:Fallback>
      </mc:AlternateContent>
      <p:sp>
        <p:nvSpPr>
          <p:cNvPr id="5" name="文本框 4"/>
          <p:cNvSpPr txBox="1"/>
          <p:nvPr/>
        </p:nvSpPr>
        <p:spPr>
          <a:xfrm>
            <a:off x="1157053" y="1107671"/>
            <a:ext cx="7684169" cy="376990"/>
          </a:xfrm>
          <a:prstGeom prst="rect">
            <a:avLst/>
          </a:prstGeom>
          <a:noFill/>
        </p:spPr>
        <p:txBody>
          <a:bodyPr wrap="square" rtlCol="0">
            <a:spAutoFit/>
          </a:bodyPr>
          <a:lstStyle/>
          <a:p>
            <a:r>
              <a:rPr lang="zh-CN" altLang="en-US" dirty="0" smtClean="0"/>
              <a:t>实验模式：</a:t>
            </a:r>
            <a:r>
              <a:rPr lang="en-US" altLang="zh-CN" dirty="0" smtClean="0"/>
              <a:t>SCAM   </a:t>
            </a:r>
            <a:r>
              <a:rPr lang="zh-CN" altLang="en-US" dirty="0" smtClean="0"/>
              <a:t>时间段：</a:t>
            </a:r>
            <a:r>
              <a:rPr lang="en-US" altLang="zh-CN" dirty="0" smtClean="0"/>
              <a:t>2006</a:t>
            </a:r>
            <a:r>
              <a:rPr lang="zh-CN" altLang="en-US" dirty="0" smtClean="0"/>
              <a:t>年</a:t>
            </a:r>
            <a:r>
              <a:rPr lang="en-US" altLang="zh-CN" dirty="0" smtClean="0"/>
              <a:t>1</a:t>
            </a:r>
            <a:r>
              <a:rPr lang="zh-CN" altLang="en-US" dirty="0"/>
              <a:t>月</a:t>
            </a:r>
          </a:p>
        </p:txBody>
      </p:sp>
    </p:spTree>
    <p:extLst>
      <p:ext uri="{BB962C8B-B14F-4D97-AF65-F5344CB8AC3E}">
        <p14:creationId xmlns:p14="http://schemas.microsoft.com/office/powerpoint/2010/main" val="313922321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823439" y="611851"/>
            <a:ext cx="4584589" cy="2755631"/>
          </a:xfrm>
          <a:prstGeom prst="rect">
            <a:avLst/>
          </a:prstGeom>
        </p:spPr>
      </p:pic>
      <p:sp>
        <p:nvSpPr>
          <p:cNvPr id="3" name="文本框 2"/>
          <p:cNvSpPr txBox="1"/>
          <p:nvPr/>
        </p:nvSpPr>
        <p:spPr>
          <a:xfrm>
            <a:off x="6021136" y="1434071"/>
            <a:ext cx="5829969" cy="369332"/>
          </a:xfrm>
          <a:prstGeom prst="rect">
            <a:avLst/>
          </a:prstGeom>
          <a:noFill/>
        </p:spPr>
        <p:txBody>
          <a:bodyPr wrap="square" rtlCol="0">
            <a:spAutoFit/>
          </a:bodyPr>
          <a:lstStyle/>
          <a:p>
            <a:r>
              <a:rPr lang="zh-CN" altLang="en-US" dirty="0" smtClean="0">
                <a:solidFill>
                  <a:srgbClr val="C00000"/>
                </a:solidFill>
              </a:rPr>
              <a:t>在训练中</a:t>
            </a:r>
            <a:r>
              <a:rPr lang="en-US" altLang="zh-CN" dirty="0" smtClean="0">
                <a:solidFill>
                  <a:srgbClr val="C00000"/>
                </a:solidFill>
              </a:rPr>
              <a:t>ES_RL 20</a:t>
            </a:r>
            <a:r>
              <a:rPr lang="zh-CN" altLang="en-US" dirty="0" smtClean="0">
                <a:solidFill>
                  <a:srgbClr val="C00000"/>
                </a:solidFill>
              </a:rPr>
              <a:t>代最好的结果是</a:t>
            </a:r>
            <a:r>
              <a:rPr lang="en-US" altLang="zh-CN" dirty="0" smtClean="0">
                <a:solidFill>
                  <a:srgbClr val="C00000"/>
                </a:solidFill>
              </a:rPr>
              <a:t>18.80 CMA-ES</a:t>
            </a:r>
            <a:r>
              <a:rPr lang="zh-CN" altLang="en-US" dirty="0" smtClean="0">
                <a:solidFill>
                  <a:srgbClr val="C00000"/>
                </a:solidFill>
              </a:rPr>
              <a:t>是</a:t>
            </a:r>
            <a:r>
              <a:rPr lang="en-US" altLang="zh-CN" dirty="0" smtClean="0">
                <a:solidFill>
                  <a:srgbClr val="C00000"/>
                </a:solidFill>
              </a:rPr>
              <a:t>19.29</a:t>
            </a:r>
            <a:endParaRPr lang="zh-CN" altLang="en-US" dirty="0">
              <a:solidFill>
                <a:srgbClr val="C00000"/>
              </a:solidFill>
            </a:endParaRPr>
          </a:p>
        </p:txBody>
      </p:sp>
      <p:graphicFrame>
        <p:nvGraphicFramePr>
          <p:cNvPr id="6" name="表格 5"/>
          <p:cNvGraphicFramePr>
            <a:graphicFrameLocks noGrp="1"/>
          </p:cNvGraphicFramePr>
          <p:nvPr>
            <p:extLst>
              <p:ext uri="{D42A27DB-BD31-4B8C-83A1-F6EECF244321}">
                <p14:modId xmlns:p14="http://schemas.microsoft.com/office/powerpoint/2010/main" val="2392960205"/>
              </p:ext>
            </p:extLst>
          </p:nvPr>
        </p:nvGraphicFramePr>
        <p:xfrm>
          <a:off x="4458942" y="2800557"/>
          <a:ext cx="7830457" cy="357124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2666803770"/>
                    </a:ext>
                  </a:extLst>
                </a:gridCol>
                <a:gridCol w="2032000">
                  <a:extLst>
                    <a:ext uri="{9D8B030D-6E8A-4147-A177-3AD203B41FA5}">
                      <a16:colId xmlns:a16="http://schemas.microsoft.com/office/drawing/2014/main" val="2915615226"/>
                    </a:ext>
                  </a:extLst>
                </a:gridCol>
                <a:gridCol w="2032000">
                  <a:extLst>
                    <a:ext uri="{9D8B030D-6E8A-4147-A177-3AD203B41FA5}">
                      <a16:colId xmlns:a16="http://schemas.microsoft.com/office/drawing/2014/main" val="1700740227"/>
                    </a:ext>
                  </a:extLst>
                </a:gridCol>
                <a:gridCol w="1734457">
                  <a:extLst>
                    <a:ext uri="{9D8B030D-6E8A-4147-A177-3AD203B41FA5}">
                      <a16:colId xmlns:a16="http://schemas.microsoft.com/office/drawing/2014/main" val="3805570505"/>
                    </a:ext>
                  </a:extLst>
                </a:gridCol>
              </a:tblGrid>
              <a:tr h="370840">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dirty="0" err="1" smtClean="0">
                          <a:solidFill>
                            <a:schemeClr val="tx1"/>
                          </a:solidFill>
                        </a:rPr>
                        <a:t>cmaes</a:t>
                      </a:r>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dirty="0" smtClean="0">
                          <a:solidFill>
                            <a:schemeClr val="tx1"/>
                          </a:solidFill>
                        </a:rPr>
                        <a:t>RL</a:t>
                      </a:r>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74093098"/>
                  </a:ext>
                </a:extLst>
              </a:tr>
              <a:tr h="370840">
                <a:tc>
                  <a:txBody>
                    <a:bodyPr/>
                    <a:lstStyle/>
                    <a:p>
                      <a:r>
                        <a:rPr lang="en-US" altLang="zh-CN" dirty="0" smtClean="0"/>
                        <a:t>U200</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dirty="0" smtClean="0"/>
                        <a:t>0.8381758</a:t>
                      </a:r>
                    </a:p>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dirty="0" smtClean="0"/>
                        <a:t>0.8364836</a:t>
                      </a:r>
                    </a:p>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dirty="0" smtClean="0"/>
                        <a:t>0.2%</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99578945"/>
                  </a:ext>
                </a:extLst>
              </a:tr>
              <a:tr h="370840">
                <a:tc>
                  <a:txBody>
                    <a:bodyPr/>
                    <a:lstStyle/>
                    <a:p>
                      <a:r>
                        <a:rPr lang="en-US" altLang="zh-CN" dirty="0" smtClean="0"/>
                        <a:t>V850</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dirty="0" smtClean="0"/>
                        <a:t>0.1580657</a:t>
                      </a:r>
                    </a:p>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dirty="0" smtClean="0"/>
                        <a:t>0.1564264</a:t>
                      </a:r>
                    </a:p>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dirty="0" smtClean="0"/>
                        <a:t>1%</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82455680"/>
                  </a:ext>
                </a:extLst>
              </a:tr>
              <a:tr h="370840">
                <a:tc>
                  <a:txBody>
                    <a:bodyPr/>
                    <a:lstStyle/>
                    <a:p>
                      <a:r>
                        <a:rPr lang="en-US" altLang="zh-CN" dirty="0" smtClean="0"/>
                        <a:t>PRECT</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dirty="0" smtClean="0"/>
                        <a:t>0.000126466</a:t>
                      </a:r>
                    </a:p>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dirty="0" smtClean="0"/>
                        <a:t>0.000115171</a:t>
                      </a:r>
                    </a:p>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dirty="0" smtClean="0"/>
                        <a:t>9%</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41455043"/>
                  </a:ext>
                </a:extLst>
              </a:tr>
              <a:tr h="370840">
                <a:tc>
                  <a:txBody>
                    <a:bodyPr/>
                    <a:lstStyle/>
                    <a:p>
                      <a:r>
                        <a:rPr lang="en-US" altLang="zh-CN" dirty="0" smtClean="0"/>
                        <a:t>Q850</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dirty="0" smtClean="0"/>
                        <a:t>0.000474374</a:t>
                      </a:r>
                    </a:p>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dirty="0" smtClean="0"/>
                        <a:t>0.000442885</a:t>
                      </a:r>
                    </a:p>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dirty="0" smtClean="0"/>
                        <a:t>7%</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51409231"/>
                  </a:ext>
                </a:extLst>
              </a:tr>
              <a:tr h="370840">
                <a:tc>
                  <a:txBody>
                    <a:bodyPr/>
                    <a:lstStyle/>
                    <a:p>
                      <a:r>
                        <a:rPr lang="en-US" altLang="zh-CN" dirty="0" smtClean="0"/>
                        <a:t>T850</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dirty="0" smtClean="0"/>
                        <a:t>0.7329901</a:t>
                      </a:r>
                    </a:p>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dirty="0" smtClean="0"/>
                        <a:t>0.7403756</a:t>
                      </a:r>
                    </a:p>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dirty="0" smtClean="0"/>
                        <a:t>-1%</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98782737"/>
                  </a:ext>
                </a:extLst>
              </a:tr>
            </a:tbl>
          </a:graphicData>
        </a:graphic>
      </p:graphicFrame>
      <p:sp>
        <p:nvSpPr>
          <p:cNvPr id="7" name="文本框 6"/>
          <p:cNvSpPr txBox="1"/>
          <p:nvPr/>
        </p:nvSpPr>
        <p:spPr>
          <a:xfrm>
            <a:off x="4614778" y="381018"/>
            <a:ext cx="5479143" cy="461665"/>
          </a:xfrm>
          <a:prstGeom prst="rect">
            <a:avLst/>
          </a:prstGeom>
          <a:noFill/>
        </p:spPr>
        <p:txBody>
          <a:bodyPr wrap="square" rtlCol="0">
            <a:spAutoFit/>
          </a:bodyPr>
          <a:lstStyle/>
          <a:p>
            <a:pPr algn="ctr"/>
            <a:r>
              <a:rPr lang="zh-CN" altLang="en-US" sz="2400" b="1" dirty="0" smtClean="0"/>
              <a:t>强化</a:t>
            </a:r>
            <a:r>
              <a:rPr lang="zh-CN" altLang="en-US" sz="2400" b="1" dirty="0"/>
              <a:t>学习与优化算法对比</a:t>
            </a:r>
          </a:p>
        </p:txBody>
      </p:sp>
      <p:pic>
        <p:nvPicPr>
          <p:cNvPr id="4" name="图片 3"/>
          <p:cNvPicPr>
            <a:picLocks noChangeAspect="1"/>
          </p:cNvPicPr>
          <p:nvPr/>
        </p:nvPicPr>
        <p:blipFill>
          <a:blip r:embed="rId3"/>
          <a:stretch>
            <a:fillRect/>
          </a:stretch>
        </p:blipFill>
        <p:spPr>
          <a:xfrm>
            <a:off x="635390" y="4062663"/>
            <a:ext cx="3226426" cy="1939288"/>
          </a:xfrm>
          <a:prstGeom prst="rect">
            <a:avLst/>
          </a:prstGeom>
        </p:spPr>
      </p:pic>
      <p:sp>
        <p:nvSpPr>
          <p:cNvPr id="5" name="矩形 4"/>
          <p:cNvSpPr/>
          <p:nvPr/>
        </p:nvSpPr>
        <p:spPr>
          <a:xfrm>
            <a:off x="6168788" y="2299648"/>
            <a:ext cx="4681182" cy="3138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tx1"/>
                </a:solidFill>
              </a:rPr>
              <a:t>测试试验</a:t>
            </a:r>
            <a:r>
              <a:rPr lang="en-US" altLang="zh-CN" dirty="0" smtClean="0">
                <a:solidFill>
                  <a:schemeClr val="tx1"/>
                </a:solidFill>
              </a:rPr>
              <a:t>0-6h</a:t>
            </a:r>
            <a:r>
              <a:rPr lang="zh-CN" altLang="en-US" dirty="0" smtClean="0">
                <a:solidFill>
                  <a:schemeClr val="tx1"/>
                </a:solidFill>
              </a:rPr>
              <a:t>平均</a:t>
            </a:r>
            <a:r>
              <a:rPr lang="en-US" altLang="zh-CN" dirty="0" smtClean="0">
                <a:solidFill>
                  <a:schemeClr val="tx1"/>
                </a:solidFill>
              </a:rPr>
              <a:t>RMSE</a:t>
            </a:r>
            <a:endParaRPr lang="zh-CN" altLang="en-US" dirty="0">
              <a:solidFill>
                <a:schemeClr val="tx1"/>
              </a:solidFill>
            </a:endParaRPr>
          </a:p>
        </p:txBody>
      </p:sp>
      <p:sp>
        <p:nvSpPr>
          <p:cNvPr id="8" name="矩形 7"/>
          <p:cNvSpPr/>
          <p:nvPr/>
        </p:nvSpPr>
        <p:spPr>
          <a:xfrm>
            <a:off x="-91988" y="3598315"/>
            <a:ext cx="4681182" cy="3138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tx1"/>
                </a:solidFill>
              </a:rPr>
              <a:t>测试试验</a:t>
            </a:r>
            <a:r>
              <a:rPr lang="zh-CN" altLang="en-US" dirty="0">
                <a:solidFill>
                  <a:schemeClr val="tx1"/>
                </a:solidFill>
              </a:rPr>
              <a:t>第一</a:t>
            </a:r>
            <a:r>
              <a:rPr lang="zh-CN" altLang="en-US" dirty="0" smtClean="0">
                <a:solidFill>
                  <a:schemeClr val="tx1"/>
                </a:solidFill>
              </a:rPr>
              <a:t>天分时段的</a:t>
            </a:r>
            <a:r>
              <a:rPr lang="en-US" altLang="zh-CN" dirty="0" err="1" smtClean="0">
                <a:solidFill>
                  <a:schemeClr val="tx1"/>
                </a:solidFill>
              </a:rPr>
              <a:t>mcpi</a:t>
            </a:r>
            <a:endParaRPr lang="zh-CN" altLang="en-US" dirty="0">
              <a:solidFill>
                <a:schemeClr val="tx1"/>
              </a:solidFill>
            </a:endParaRPr>
          </a:p>
        </p:txBody>
      </p:sp>
    </p:spTree>
    <p:extLst>
      <p:ext uri="{BB962C8B-B14F-4D97-AF65-F5344CB8AC3E}">
        <p14:creationId xmlns:p14="http://schemas.microsoft.com/office/powerpoint/2010/main" val="123235064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394334" y="3335689"/>
            <a:ext cx="4584589" cy="2755631"/>
          </a:xfrm>
          <a:prstGeom prst="rect">
            <a:avLst/>
          </a:prstGeom>
        </p:spPr>
      </p:pic>
      <p:pic>
        <p:nvPicPr>
          <p:cNvPr id="3" name="图片 2"/>
          <p:cNvPicPr>
            <a:picLocks noChangeAspect="1"/>
          </p:cNvPicPr>
          <p:nvPr/>
        </p:nvPicPr>
        <p:blipFill>
          <a:blip r:embed="rId3"/>
          <a:stretch>
            <a:fillRect/>
          </a:stretch>
        </p:blipFill>
        <p:spPr>
          <a:xfrm>
            <a:off x="6423534" y="3341786"/>
            <a:ext cx="4584589" cy="2749534"/>
          </a:xfrm>
          <a:prstGeom prst="rect">
            <a:avLst/>
          </a:prstGeom>
        </p:spPr>
      </p:pic>
      <p:sp>
        <p:nvSpPr>
          <p:cNvPr id="4" name="文本框 3"/>
          <p:cNvSpPr txBox="1"/>
          <p:nvPr/>
        </p:nvSpPr>
        <p:spPr>
          <a:xfrm>
            <a:off x="2024743" y="2772219"/>
            <a:ext cx="8069942" cy="369332"/>
          </a:xfrm>
          <a:prstGeom prst="rect">
            <a:avLst/>
          </a:prstGeom>
          <a:noFill/>
        </p:spPr>
        <p:txBody>
          <a:bodyPr wrap="square" rtlCol="0">
            <a:spAutoFit/>
          </a:bodyPr>
          <a:lstStyle/>
          <a:p>
            <a:r>
              <a:rPr lang="zh-CN" altLang="en-US" dirty="0" smtClean="0"/>
              <a:t>                  训练                                                                                   测试</a:t>
            </a:r>
            <a:endParaRPr lang="zh-CN" altLang="en-US" dirty="0"/>
          </a:p>
        </p:txBody>
      </p:sp>
      <p:graphicFrame>
        <p:nvGraphicFramePr>
          <p:cNvPr id="5" name="表格 4"/>
          <p:cNvGraphicFramePr>
            <a:graphicFrameLocks noGrp="1"/>
          </p:cNvGraphicFramePr>
          <p:nvPr>
            <p:extLst>
              <p:ext uri="{D42A27DB-BD31-4B8C-83A1-F6EECF244321}">
                <p14:modId xmlns:p14="http://schemas.microsoft.com/office/powerpoint/2010/main" val="3164464206"/>
              </p:ext>
            </p:extLst>
          </p:nvPr>
        </p:nvGraphicFramePr>
        <p:xfrm>
          <a:off x="753659" y="1218389"/>
          <a:ext cx="11104512" cy="1077791"/>
        </p:xfrm>
        <a:graphic>
          <a:graphicData uri="http://schemas.openxmlformats.org/drawingml/2006/table">
            <a:tbl>
              <a:tblPr firstRow="1" bandRow="1">
                <a:tableStyleId>{5C22544A-7EE6-4342-B048-85BDC9FD1C3A}</a:tableStyleId>
              </a:tblPr>
              <a:tblGrid>
                <a:gridCol w="2776128">
                  <a:extLst>
                    <a:ext uri="{9D8B030D-6E8A-4147-A177-3AD203B41FA5}">
                      <a16:colId xmlns:a16="http://schemas.microsoft.com/office/drawing/2014/main" val="3633501937"/>
                    </a:ext>
                  </a:extLst>
                </a:gridCol>
                <a:gridCol w="2776128">
                  <a:extLst>
                    <a:ext uri="{9D8B030D-6E8A-4147-A177-3AD203B41FA5}">
                      <a16:colId xmlns:a16="http://schemas.microsoft.com/office/drawing/2014/main" val="3770025505"/>
                    </a:ext>
                  </a:extLst>
                </a:gridCol>
                <a:gridCol w="2776128">
                  <a:extLst>
                    <a:ext uri="{9D8B030D-6E8A-4147-A177-3AD203B41FA5}">
                      <a16:colId xmlns:a16="http://schemas.microsoft.com/office/drawing/2014/main" val="3706746576"/>
                    </a:ext>
                  </a:extLst>
                </a:gridCol>
                <a:gridCol w="2776128">
                  <a:extLst>
                    <a:ext uri="{9D8B030D-6E8A-4147-A177-3AD203B41FA5}">
                      <a16:colId xmlns:a16="http://schemas.microsoft.com/office/drawing/2014/main" val="394286149"/>
                    </a:ext>
                  </a:extLst>
                </a:gridCol>
              </a:tblGrid>
              <a:tr h="391924">
                <a:tc>
                  <a:txBody>
                    <a:bodyPr/>
                    <a:lstStyle/>
                    <a:p>
                      <a:r>
                        <a:rPr lang="en-US" altLang="zh-CN" dirty="0" smtClean="0">
                          <a:solidFill>
                            <a:schemeClr val="tx1"/>
                          </a:solidFill>
                        </a:rPr>
                        <a:t>action</a:t>
                      </a:r>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dirty="0" smtClean="0">
                          <a:solidFill>
                            <a:schemeClr val="tx1"/>
                          </a:solidFill>
                        </a:rPr>
                        <a:t>Action</a:t>
                      </a:r>
                      <a:r>
                        <a:rPr lang="zh-CN" altLang="en-US" dirty="0" smtClean="0">
                          <a:solidFill>
                            <a:schemeClr val="tx1"/>
                          </a:solidFill>
                        </a:rPr>
                        <a:t>调整范围</a:t>
                      </a:r>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zh-CN" altLang="en-US" dirty="0" smtClean="0">
                          <a:solidFill>
                            <a:schemeClr val="tx1"/>
                          </a:solidFill>
                        </a:rPr>
                        <a:t>状态</a:t>
                      </a:r>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dirty="0" smtClean="0">
                          <a:solidFill>
                            <a:schemeClr val="tx1"/>
                          </a:solidFill>
                        </a:rPr>
                        <a:t>reward</a:t>
                      </a:r>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31512945"/>
                  </a:ext>
                </a:extLst>
              </a:tr>
              <a:tr h="685867">
                <a:tc>
                  <a:txBody>
                    <a:bodyPr/>
                    <a:lstStyle/>
                    <a:p>
                      <a:r>
                        <a:rPr lang="en-US" altLang="zh-CN" dirty="0" smtClean="0"/>
                        <a:t>C0_lnd</a:t>
                      </a:r>
                      <a:r>
                        <a:rPr lang="en-US" altLang="zh-CN" baseline="0" dirty="0" smtClean="0"/>
                        <a:t>,</a:t>
                      </a:r>
                      <a:r>
                        <a:rPr lang="en-US" altLang="zh-CN" dirty="0" smtClean="0"/>
                        <a:t>c0_ocn,ai,tau</a:t>
                      </a:r>
                      <a:r>
                        <a:rPr lang="zh-CN" altLang="en-US" dirty="0" smtClean="0"/>
                        <a:t>调整比例</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dirty="0" smtClean="0"/>
                        <a:t>0.5-1.5</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dirty="0" smtClean="0"/>
                        <a:t>U200,V850,PRECT,Q850,T850var_model/</a:t>
                      </a:r>
                      <a:r>
                        <a:rPr lang="en-US" altLang="zh-CN" dirty="0" err="1" smtClean="0"/>
                        <a:t>var_control</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dirty="0" err="1" smtClean="0"/>
                        <a:t>mcpi</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78570288"/>
                  </a:ext>
                </a:extLst>
              </a:tr>
            </a:tbl>
          </a:graphicData>
        </a:graphic>
      </p:graphicFrame>
      <p:sp>
        <p:nvSpPr>
          <p:cNvPr id="6" name="文本框 5"/>
          <p:cNvSpPr txBox="1"/>
          <p:nvPr/>
        </p:nvSpPr>
        <p:spPr>
          <a:xfrm>
            <a:off x="3612529" y="372025"/>
            <a:ext cx="5479143" cy="461665"/>
          </a:xfrm>
          <a:prstGeom prst="rect">
            <a:avLst/>
          </a:prstGeom>
          <a:noFill/>
        </p:spPr>
        <p:txBody>
          <a:bodyPr wrap="square" rtlCol="0">
            <a:spAutoFit/>
          </a:bodyPr>
          <a:lstStyle/>
          <a:p>
            <a:pPr algn="ctr"/>
            <a:r>
              <a:rPr lang="zh-CN" altLang="en-US" sz="2400" b="1" dirty="0"/>
              <a:t>强化学习与优化算法对比</a:t>
            </a:r>
          </a:p>
        </p:txBody>
      </p:sp>
    </p:spTree>
    <p:extLst>
      <p:ext uri="{BB962C8B-B14F-4D97-AF65-F5344CB8AC3E}">
        <p14:creationId xmlns:p14="http://schemas.microsoft.com/office/powerpoint/2010/main" val="229269445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503461" y="254468"/>
            <a:ext cx="4771687" cy="2888829"/>
          </a:xfrm>
          <a:prstGeom prst="rect">
            <a:avLst/>
          </a:prstGeom>
        </p:spPr>
      </p:pic>
      <p:sp>
        <p:nvSpPr>
          <p:cNvPr id="3" name="文本框 2"/>
          <p:cNvSpPr txBox="1"/>
          <p:nvPr/>
        </p:nvSpPr>
        <p:spPr>
          <a:xfrm>
            <a:off x="5812587" y="1192930"/>
            <a:ext cx="5829969" cy="369332"/>
          </a:xfrm>
          <a:prstGeom prst="rect">
            <a:avLst/>
          </a:prstGeom>
          <a:noFill/>
        </p:spPr>
        <p:txBody>
          <a:bodyPr wrap="square" rtlCol="0">
            <a:spAutoFit/>
          </a:bodyPr>
          <a:lstStyle/>
          <a:p>
            <a:r>
              <a:rPr lang="zh-CN" altLang="en-US" dirty="0" smtClean="0">
                <a:solidFill>
                  <a:srgbClr val="C00000"/>
                </a:solidFill>
              </a:rPr>
              <a:t>在训练中</a:t>
            </a:r>
            <a:r>
              <a:rPr lang="en-US" altLang="zh-CN" dirty="0" smtClean="0">
                <a:solidFill>
                  <a:srgbClr val="C00000"/>
                </a:solidFill>
              </a:rPr>
              <a:t>ES_RL 20</a:t>
            </a:r>
            <a:r>
              <a:rPr lang="zh-CN" altLang="en-US" dirty="0" smtClean="0">
                <a:solidFill>
                  <a:srgbClr val="C00000"/>
                </a:solidFill>
              </a:rPr>
              <a:t>代最好的结果是</a:t>
            </a:r>
            <a:r>
              <a:rPr lang="en-US" altLang="zh-CN" dirty="0" smtClean="0">
                <a:solidFill>
                  <a:srgbClr val="C00000"/>
                </a:solidFill>
              </a:rPr>
              <a:t>18.80 CMA-ES</a:t>
            </a:r>
            <a:r>
              <a:rPr lang="zh-CN" altLang="en-US" dirty="0" smtClean="0">
                <a:solidFill>
                  <a:srgbClr val="C00000"/>
                </a:solidFill>
              </a:rPr>
              <a:t>是</a:t>
            </a:r>
            <a:r>
              <a:rPr lang="en-US" altLang="zh-CN" dirty="0" smtClean="0">
                <a:solidFill>
                  <a:srgbClr val="C00000"/>
                </a:solidFill>
              </a:rPr>
              <a:t>19.29</a:t>
            </a:r>
            <a:endParaRPr lang="zh-CN" altLang="en-US" dirty="0">
              <a:solidFill>
                <a:srgbClr val="C00000"/>
              </a:solidFill>
            </a:endParaRPr>
          </a:p>
        </p:txBody>
      </p:sp>
      <p:sp>
        <p:nvSpPr>
          <p:cNvPr id="4" name="文本框 3"/>
          <p:cNvSpPr txBox="1"/>
          <p:nvPr/>
        </p:nvSpPr>
        <p:spPr>
          <a:xfrm>
            <a:off x="5812586" y="1800161"/>
            <a:ext cx="5829969" cy="646331"/>
          </a:xfrm>
          <a:prstGeom prst="rect">
            <a:avLst/>
          </a:prstGeom>
          <a:noFill/>
        </p:spPr>
        <p:txBody>
          <a:bodyPr wrap="square" rtlCol="0">
            <a:spAutoFit/>
          </a:bodyPr>
          <a:lstStyle/>
          <a:p>
            <a:r>
              <a:rPr lang="zh-CN" altLang="en-US" dirty="0" smtClean="0">
                <a:solidFill>
                  <a:srgbClr val="C00000"/>
                </a:solidFill>
              </a:rPr>
              <a:t>每</a:t>
            </a:r>
            <a:r>
              <a:rPr lang="en-US" altLang="zh-CN" dirty="0" smtClean="0">
                <a:solidFill>
                  <a:srgbClr val="C00000"/>
                </a:solidFill>
              </a:rPr>
              <a:t>6</a:t>
            </a:r>
            <a:r>
              <a:rPr lang="zh-CN" altLang="en-US" dirty="0" smtClean="0">
                <a:solidFill>
                  <a:srgbClr val="C00000"/>
                </a:solidFill>
              </a:rPr>
              <a:t>小时单独训练迭代次数为</a:t>
            </a:r>
            <a:r>
              <a:rPr lang="en-US" altLang="zh-CN" dirty="0" smtClean="0">
                <a:solidFill>
                  <a:srgbClr val="C00000"/>
                </a:solidFill>
              </a:rPr>
              <a:t>15</a:t>
            </a:r>
            <a:r>
              <a:rPr lang="zh-CN" altLang="en-US" dirty="0" smtClean="0">
                <a:solidFill>
                  <a:srgbClr val="C00000"/>
                </a:solidFill>
              </a:rPr>
              <a:t>时，最好的结果是</a:t>
            </a:r>
            <a:r>
              <a:rPr lang="en-US" altLang="zh-CN" dirty="0" smtClean="0">
                <a:solidFill>
                  <a:srgbClr val="C00000"/>
                </a:solidFill>
              </a:rPr>
              <a:t>17.08</a:t>
            </a:r>
            <a:r>
              <a:rPr lang="zh-CN" altLang="en-US" dirty="0" smtClean="0">
                <a:solidFill>
                  <a:srgbClr val="C00000"/>
                </a:solidFill>
              </a:rPr>
              <a:t>；迭代次数为</a:t>
            </a:r>
            <a:r>
              <a:rPr lang="en-US" altLang="zh-CN" dirty="0" smtClean="0">
                <a:solidFill>
                  <a:srgbClr val="C00000"/>
                </a:solidFill>
              </a:rPr>
              <a:t>30</a:t>
            </a:r>
            <a:r>
              <a:rPr lang="zh-CN" altLang="en-US" dirty="0" smtClean="0">
                <a:solidFill>
                  <a:srgbClr val="C00000"/>
                </a:solidFill>
              </a:rPr>
              <a:t>时，最好的结果是</a:t>
            </a:r>
            <a:r>
              <a:rPr lang="en-US" altLang="zh-CN" dirty="0" smtClean="0">
                <a:solidFill>
                  <a:srgbClr val="C00000"/>
                </a:solidFill>
              </a:rPr>
              <a:t>17.04</a:t>
            </a:r>
            <a:endParaRPr lang="zh-CN" altLang="en-US" dirty="0">
              <a:solidFill>
                <a:srgbClr val="C00000"/>
              </a:solidFill>
            </a:endParaRPr>
          </a:p>
        </p:txBody>
      </p:sp>
      <p:pic>
        <p:nvPicPr>
          <p:cNvPr id="5" name="图片 4"/>
          <p:cNvPicPr>
            <a:picLocks noChangeAspect="1"/>
          </p:cNvPicPr>
          <p:nvPr/>
        </p:nvPicPr>
        <p:blipFill>
          <a:blip r:embed="rId3"/>
          <a:stretch>
            <a:fillRect/>
          </a:stretch>
        </p:blipFill>
        <p:spPr>
          <a:xfrm>
            <a:off x="555178" y="3751648"/>
            <a:ext cx="4584589" cy="2755631"/>
          </a:xfrm>
          <a:prstGeom prst="rect">
            <a:avLst/>
          </a:prstGeom>
        </p:spPr>
      </p:pic>
      <p:sp>
        <p:nvSpPr>
          <p:cNvPr id="6" name="文本框 5"/>
          <p:cNvSpPr txBox="1"/>
          <p:nvPr/>
        </p:nvSpPr>
        <p:spPr>
          <a:xfrm>
            <a:off x="5812586" y="4483132"/>
            <a:ext cx="5829969" cy="646331"/>
          </a:xfrm>
          <a:prstGeom prst="rect">
            <a:avLst/>
          </a:prstGeom>
          <a:noFill/>
        </p:spPr>
        <p:txBody>
          <a:bodyPr wrap="square" rtlCol="0">
            <a:spAutoFit/>
          </a:bodyPr>
          <a:lstStyle/>
          <a:p>
            <a:r>
              <a:rPr lang="zh-CN" altLang="en-US" dirty="0" smtClean="0">
                <a:solidFill>
                  <a:srgbClr val="C00000"/>
                </a:solidFill>
              </a:rPr>
              <a:t>每</a:t>
            </a:r>
            <a:r>
              <a:rPr lang="en-US" altLang="zh-CN" dirty="0" smtClean="0">
                <a:solidFill>
                  <a:srgbClr val="C00000"/>
                </a:solidFill>
              </a:rPr>
              <a:t>6</a:t>
            </a:r>
            <a:r>
              <a:rPr lang="zh-CN" altLang="en-US" dirty="0" smtClean="0">
                <a:solidFill>
                  <a:srgbClr val="C00000"/>
                </a:solidFill>
              </a:rPr>
              <a:t>个小时重新选择不确定参数进行</a:t>
            </a:r>
            <a:r>
              <a:rPr lang="en-US" altLang="zh-CN" dirty="0" smtClean="0">
                <a:solidFill>
                  <a:srgbClr val="C00000"/>
                </a:solidFill>
              </a:rPr>
              <a:t>CMAES</a:t>
            </a:r>
            <a:r>
              <a:rPr lang="zh-CN" altLang="en-US" dirty="0" smtClean="0">
                <a:solidFill>
                  <a:srgbClr val="C00000"/>
                </a:solidFill>
              </a:rPr>
              <a:t>优化，比所有测试天数用同一组不确定参数优化的结果要好</a:t>
            </a:r>
            <a:endParaRPr lang="zh-CN" altLang="en-US" dirty="0">
              <a:solidFill>
                <a:srgbClr val="C00000"/>
              </a:solidFill>
            </a:endParaRPr>
          </a:p>
        </p:txBody>
      </p:sp>
      <p:sp>
        <p:nvSpPr>
          <p:cNvPr id="7" name="文本框 6"/>
          <p:cNvSpPr txBox="1"/>
          <p:nvPr/>
        </p:nvSpPr>
        <p:spPr>
          <a:xfrm>
            <a:off x="5681960" y="232210"/>
            <a:ext cx="5479143" cy="461665"/>
          </a:xfrm>
          <a:prstGeom prst="rect">
            <a:avLst/>
          </a:prstGeom>
          <a:noFill/>
        </p:spPr>
        <p:txBody>
          <a:bodyPr wrap="square" rtlCol="0">
            <a:spAutoFit/>
          </a:bodyPr>
          <a:lstStyle/>
          <a:p>
            <a:pPr algn="ctr"/>
            <a:r>
              <a:rPr lang="zh-CN" altLang="en-US" sz="2400" b="1" dirty="0" smtClean="0"/>
              <a:t>静态参数和动态参数优化算法结果对比</a:t>
            </a:r>
            <a:endParaRPr lang="zh-CN" altLang="en-US" sz="2400" b="1" dirty="0"/>
          </a:p>
        </p:txBody>
      </p:sp>
      <p:sp>
        <p:nvSpPr>
          <p:cNvPr id="8" name="文本框 7"/>
          <p:cNvSpPr txBox="1"/>
          <p:nvPr/>
        </p:nvSpPr>
        <p:spPr>
          <a:xfrm>
            <a:off x="5812586" y="5493785"/>
            <a:ext cx="5829969" cy="646331"/>
          </a:xfrm>
          <a:prstGeom prst="rect">
            <a:avLst/>
          </a:prstGeom>
          <a:noFill/>
        </p:spPr>
        <p:txBody>
          <a:bodyPr wrap="square" rtlCol="0">
            <a:spAutoFit/>
          </a:bodyPr>
          <a:lstStyle/>
          <a:p>
            <a:r>
              <a:rPr lang="zh-CN" altLang="en-US" dirty="0" smtClean="0">
                <a:solidFill>
                  <a:srgbClr val="C00000"/>
                </a:solidFill>
              </a:rPr>
              <a:t>如果用</a:t>
            </a:r>
            <a:r>
              <a:rPr lang="en-US" altLang="zh-CN" dirty="0" err="1" smtClean="0">
                <a:solidFill>
                  <a:srgbClr val="C00000"/>
                </a:solidFill>
              </a:rPr>
              <a:t>CMAES_six_hour</a:t>
            </a:r>
            <a:r>
              <a:rPr lang="zh-CN" altLang="en-US" dirty="0" smtClean="0">
                <a:solidFill>
                  <a:srgbClr val="C00000"/>
                </a:solidFill>
              </a:rPr>
              <a:t>的动态参数方法将会导致需要更多的优化迭代次数。</a:t>
            </a:r>
            <a:endParaRPr lang="zh-CN" altLang="en-US" dirty="0">
              <a:solidFill>
                <a:srgbClr val="C00000"/>
              </a:solidFill>
            </a:endParaRPr>
          </a:p>
        </p:txBody>
      </p:sp>
    </p:spTree>
    <p:extLst>
      <p:ext uri="{BB962C8B-B14F-4D97-AF65-F5344CB8AC3E}">
        <p14:creationId xmlns:p14="http://schemas.microsoft.com/office/powerpoint/2010/main" val="110665461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968990" y="2658708"/>
            <a:ext cx="6400747" cy="3592727"/>
          </a:xfrm>
          <a:prstGeom prst="rect">
            <a:avLst/>
          </a:prstGeom>
        </p:spPr>
      </p:pic>
      <p:graphicFrame>
        <p:nvGraphicFramePr>
          <p:cNvPr id="3" name="表格 2"/>
          <p:cNvGraphicFramePr>
            <a:graphicFrameLocks noGrp="1"/>
          </p:cNvGraphicFramePr>
          <p:nvPr>
            <p:extLst>
              <p:ext uri="{D42A27DB-BD31-4B8C-83A1-F6EECF244321}">
                <p14:modId xmlns:p14="http://schemas.microsoft.com/office/powerpoint/2010/main" val="380408969"/>
              </p:ext>
            </p:extLst>
          </p:nvPr>
        </p:nvGraphicFramePr>
        <p:xfrm>
          <a:off x="610358" y="986377"/>
          <a:ext cx="11104512" cy="1306324"/>
        </p:xfrm>
        <a:graphic>
          <a:graphicData uri="http://schemas.openxmlformats.org/drawingml/2006/table">
            <a:tbl>
              <a:tblPr firstRow="1" bandRow="1">
                <a:tableStyleId>{5C22544A-7EE6-4342-B048-85BDC9FD1C3A}</a:tableStyleId>
              </a:tblPr>
              <a:tblGrid>
                <a:gridCol w="2776128">
                  <a:extLst>
                    <a:ext uri="{9D8B030D-6E8A-4147-A177-3AD203B41FA5}">
                      <a16:colId xmlns:a16="http://schemas.microsoft.com/office/drawing/2014/main" val="3633501937"/>
                    </a:ext>
                  </a:extLst>
                </a:gridCol>
                <a:gridCol w="2325102">
                  <a:extLst>
                    <a:ext uri="{9D8B030D-6E8A-4147-A177-3AD203B41FA5}">
                      <a16:colId xmlns:a16="http://schemas.microsoft.com/office/drawing/2014/main" val="3770025505"/>
                    </a:ext>
                  </a:extLst>
                </a:gridCol>
                <a:gridCol w="3227154">
                  <a:extLst>
                    <a:ext uri="{9D8B030D-6E8A-4147-A177-3AD203B41FA5}">
                      <a16:colId xmlns:a16="http://schemas.microsoft.com/office/drawing/2014/main" val="3706746576"/>
                    </a:ext>
                  </a:extLst>
                </a:gridCol>
                <a:gridCol w="2776128">
                  <a:extLst>
                    <a:ext uri="{9D8B030D-6E8A-4147-A177-3AD203B41FA5}">
                      <a16:colId xmlns:a16="http://schemas.microsoft.com/office/drawing/2014/main" val="394286149"/>
                    </a:ext>
                  </a:extLst>
                </a:gridCol>
              </a:tblGrid>
              <a:tr h="391924">
                <a:tc>
                  <a:txBody>
                    <a:bodyPr/>
                    <a:lstStyle/>
                    <a:p>
                      <a:r>
                        <a:rPr lang="en-US" altLang="zh-CN" dirty="0" smtClean="0">
                          <a:solidFill>
                            <a:schemeClr val="tx1"/>
                          </a:solidFill>
                        </a:rPr>
                        <a:t>action</a:t>
                      </a:r>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dirty="0" smtClean="0">
                          <a:solidFill>
                            <a:schemeClr val="tx1"/>
                          </a:solidFill>
                        </a:rPr>
                        <a:t>Action</a:t>
                      </a:r>
                      <a:r>
                        <a:rPr lang="zh-CN" altLang="en-US" dirty="0" smtClean="0">
                          <a:solidFill>
                            <a:schemeClr val="tx1"/>
                          </a:solidFill>
                        </a:rPr>
                        <a:t>调整范围</a:t>
                      </a:r>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zh-CN" altLang="en-US" dirty="0" smtClean="0">
                          <a:solidFill>
                            <a:schemeClr val="tx1"/>
                          </a:solidFill>
                        </a:rPr>
                        <a:t>状态</a:t>
                      </a:r>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dirty="0" smtClean="0">
                          <a:solidFill>
                            <a:schemeClr val="tx1"/>
                          </a:solidFill>
                        </a:rPr>
                        <a:t>reward</a:t>
                      </a:r>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31512945"/>
                  </a:ext>
                </a:extLst>
              </a:tr>
              <a:tr h="685867">
                <a:tc>
                  <a:txBody>
                    <a:bodyPr/>
                    <a:lstStyle/>
                    <a:p>
                      <a:r>
                        <a:rPr lang="en-US" altLang="zh-CN" dirty="0" smtClean="0"/>
                        <a:t>C0_lnd</a:t>
                      </a:r>
                      <a:r>
                        <a:rPr lang="en-US" altLang="zh-CN" baseline="0" dirty="0" smtClean="0"/>
                        <a:t>,</a:t>
                      </a:r>
                      <a:r>
                        <a:rPr lang="en-US" altLang="zh-CN" dirty="0" smtClean="0"/>
                        <a:t>c0_ocn,ai,tau</a:t>
                      </a:r>
                      <a:r>
                        <a:rPr lang="zh-CN" altLang="en-US" dirty="0" smtClean="0"/>
                        <a:t>调整比例</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dirty="0" smtClean="0"/>
                        <a:t>0.5-1.5</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dirty="0" smtClean="0"/>
                        <a:t>U200,V850,PRECT,Q850,T850</a:t>
                      </a:r>
                      <a:r>
                        <a:rPr lang="en-US" altLang="zh-CN" baseline="0" dirty="0" smtClean="0"/>
                        <a:t> </a:t>
                      </a:r>
                      <a:r>
                        <a:rPr lang="en-US" altLang="zh-CN" baseline="0" dirty="0" err="1" smtClean="0"/>
                        <a:t>rms_ratio</a:t>
                      </a:r>
                      <a:r>
                        <a:rPr lang="en-US" altLang="zh-CN" baseline="0" dirty="0" smtClean="0"/>
                        <a:t> </a:t>
                      </a:r>
                      <a:r>
                        <a:rPr lang="zh-CN" altLang="en-US" baseline="0" dirty="0" smtClean="0"/>
                        <a:t>和 上一天对应时段的</a:t>
                      </a:r>
                      <a:r>
                        <a:rPr lang="en-US" altLang="zh-CN" baseline="0" dirty="0" err="1" smtClean="0"/>
                        <a:t>rms_ratio</a:t>
                      </a:r>
                      <a:r>
                        <a:rPr lang="zh-CN" altLang="en-US" baseline="0" dirty="0" smtClean="0"/>
                        <a:t>共</a:t>
                      </a:r>
                      <a:r>
                        <a:rPr lang="en-US" altLang="zh-CN" baseline="0" dirty="0" smtClean="0"/>
                        <a:t>10</a:t>
                      </a:r>
                      <a:r>
                        <a:rPr lang="zh-CN" altLang="en-US" baseline="0" dirty="0" smtClean="0"/>
                        <a:t>维</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dirty="0" err="1" smtClean="0"/>
                        <a:t>mcpi</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78570288"/>
                  </a:ext>
                </a:extLst>
              </a:tr>
            </a:tbl>
          </a:graphicData>
        </a:graphic>
      </p:graphicFrame>
      <p:sp>
        <p:nvSpPr>
          <p:cNvPr id="4" name="文本框 3"/>
          <p:cNvSpPr txBox="1"/>
          <p:nvPr/>
        </p:nvSpPr>
        <p:spPr>
          <a:xfrm>
            <a:off x="7920789" y="3741821"/>
            <a:ext cx="4066674" cy="923330"/>
          </a:xfrm>
          <a:prstGeom prst="rect">
            <a:avLst/>
          </a:prstGeom>
          <a:noFill/>
        </p:spPr>
        <p:txBody>
          <a:bodyPr wrap="square" rtlCol="0">
            <a:spAutoFit/>
          </a:bodyPr>
          <a:lstStyle/>
          <a:p>
            <a:r>
              <a:rPr lang="zh-CN" altLang="en-US" dirty="0" smtClean="0"/>
              <a:t>增加特征前</a:t>
            </a:r>
            <a:r>
              <a:rPr lang="en-US" altLang="zh-CN" dirty="0" smtClean="0"/>
              <a:t>observation</a:t>
            </a:r>
            <a:r>
              <a:rPr lang="zh-CN" altLang="en-US" dirty="0" smtClean="0"/>
              <a:t>到</a:t>
            </a:r>
            <a:r>
              <a:rPr lang="en-US" altLang="zh-CN" dirty="0" smtClean="0"/>
              <a:t>action</a:t>
            </a:r>
            <a:r>
              <a:rPr lang="zh-CN" altLang="en-US" dirty="0" smtClean="0"/>
              <a:t>模型的参数为</a:t>
            </a:r>
            <a:r>
              <a:rPr lang="en-US" altLang="zh-CN" dirty="0" smtClean="0"/>
              <a:t>24</a:t>
            </a:r>
            <a:r>
              <a:rPr lang="zh-CN" altLang="en-US" dirty="0" smtClean="0"/>
              <a:t>，增加特征后不确定参数为</a:t>
            </a:r>
            <a:r>
              <a:rPr lang="en-US" altLang="zh-CN" dirty="0" smtClean="0"/>
              <a:t>44</a:t>
            </a:r>
            <a:r>
              <a:rPr lang="zh-CN" altLang="en-US" dirty="0" smtClean="0"/>
              <a:t>，模型优化的难度增加</a:t>
            </a:r>
            <a:endParaRPr lang="zh-CN" altLang="en-US" dirty="0"/>
          </a:p>
        </p:txBody>
      </p:sp>
      <p:sp>
        <p:nvSpPr>
          <p:cNvPr id="5" name="文本框 4"/>
          <p:cNvSpPr txBox="1"/>
          <p:nvPr/>
        </p:nvSpPr>
        <p:spPr>
          <a:xfrm>
            <a:off x="3949413" y="240231"/>
            <a:ext cx="5479143" cy="461665"/>
          </a:xfrm>
          <a:prstGeom prst="rect">
            <a:avLst/>
          </a:prstGeom>
          <a:noFill/>
        </p:spPr>
        <p:txBody>
          <a:bodyPr wrap="square" rtlCol="0">
            <a:spAutoFit/>
          </a:bodyPr>
          <a:lstStyle/>
          <a:p>
            <a:pPr algn="ctr"/>
            <a:r>
              <a:rPr lang="zh-CN" altLang="en-US" sz="2400" b="1" dirty="0" smtClean="0"/>
              <a:t>增加特征后的</a:t>
            </a:r>
            <a:r>
              <a:rPr lang="en-US" altLang="zh-CN" sz="2400" b="1" dirty="0" smtClean="0"/>
              <a:t>CMAES_RL</a:t>
            </a:r>
            <a:r>
              <a:rPr lang="zh-CN" altLang="en-US" sz="2400" b="1" dirty="0" smtClean="0"/>
              <a:t>算法结果</a:t>
            </a:r>
            <a:endParaRPr lang="zh-CN" altLang="en-US" sz="2400" b="1" dirty="0"/>
          </a:p>
        </p:txBody>
      </p:sp>
    </p:spTree>
    <p:extLst>
      <p:ext uri="{BB962C8B-B14F-4D97-AF65-F5344CB8AC3E}">
        <p14:creationId xmlns:p14="http://schemas.microsoft.com/office/powerpoint/2010/main" val="939564175"/>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21526</TotalTime>
  <Words>1378</Words>
  <Application>Microsoft Office PowerPoint</Application>
  <PresentationFormat>宽屏</PresentationFormat>
  <Paragraphs>203</Paragraphs>
  <Slides>29</Slides>
  <Notes>0</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29</vt:i4>
      </vt:variant>
    </vt:vector>
  </HeadingPairs>
  <TitlesOfParts>
    <vt:vector size="35" baseType="lpstr">
      <vt:lpstr>-apple-system</vt:lpstr>
      <vt:lpstr>等线</vt:lpstr>
      <vt:lpstr>等线 Light</vt:lpstr>
      <vt:lpstr>Arial</vt:lpstr>
      <vt:lpstr>Cambria Math</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HuiFuPan.Com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dc:creator>
  <cp:lastModifiedBy>Admin</cp:lastModifiedBy>
  <cp:revision>113</cp:revision>
  <dcterms:created xsi:type="dcterms:W3CDTF">2018-09-03T06:05:54Z</dcterms:created>
  <dcterms:modified xsi:type="dcterms:W3CDTF">2018-11-19T12:34:00Z</dcterms:modified>
</cp:coreProperties>
</file>